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87" r:id="rId3"/>
    <p:sldId id="286" r:id="rId4"/>
    <p:sldId id="288" r:id="rId5"/>
    <p:sldId id="289" r:id="rId6"/>
    <p:sldId id="290" r:id="rId7"/>
    <p:sldId id="257" r:id="rId8"/>
    <p:sldId id="291" r:id="rId9"/>
    <p:sldId id="301" r:id="rId10"/>
    <p:sldId id="302" r:id="rId11"/>
    <p:sldId id="303" r:id="rId12"/>
    <p:sldId id="292" r:id="rId13"/>
    <p:sldId id="293" r:id="rId14"/>
    <p:sldId id="304" r:id="rId15"/>
    <p:sldId id="305" r:id="rId16"/>
    <p:sldId id="295" r:id="rId17"/>
    <p:sldId id="296" r:id="rId18"/>
    <p:sldId id="297" r:id="rId19"/>
    <p:sldId id="298" r:id="rId20"/>
    <p:sldId id="299" r:id="rId21"/>
    <p:sldId id="300" r:id="rId22"/>
    <p:sldId id="263" r:id="rId23"/>
  </p:sldIdLst>
  <p:sldSz cx="18288000" cy="10287000"/>
  <p:notesSz cx="6858000" cy="9144000"/>
  <p:embeddedFontLst>
    <p:embeddedFont>
      <p:font typeface="Bahnschrift SemiBold SemiConden" panose="020B0502040204020203" pitchFamily="34" charset="0"/>
      <p:bold r:id="rId25"/>
    </p:embeddedFont>
    <p:embeddedFont>
      <p:font typeface="Barlow Medium" panose="00000600000000000000" pitchFamily="2" charset="0"/>
      <p:regular r:id="rId26"/>
      <p:italic r:id="rId27"/>
    </p:embeddedFont>
    <p:embeddedFont>
      <p:font typeface="Barlow SemiCondensed Bold Bold" panose="020B0604020202020204" charset="0"/>
      <p:regular r:id="rId28"/>
    </p:embeddedFont>
    <p:embeddedFont>
      <p:font typeface="Calibri" panose="020F0502020204030204" pitchFamily="34" charset="0"/>
      <p:regular r:id="rId29"/>
      <p:bold r:id="rId30"/>
      <p:italic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F8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4" d="100"/>
          <a:sy n="74" d="100"/>
        </p:scale>
        <p:origin x="53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240BE4-1978-4D90-B86C-5C8E816D0CDE}" type="datetimeFigureOut">
              <a:rPr lang="en-US" smtClean="0"/>
              <a:t>4/14/2023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6F97DA-AF65-40D2-B66D-21653C225A5F}" type="slidenum">
              <a:rPr lang="en-US" smtClean="0"/>
              <a:t>‹#›</a:t>
            </a:fld>
            <a:endParaRPr lang="en-US"/>
          </a:p>
        </p:txBody>
      </p:sp>
    </p:spTree>
    <p:extLst>
      <p:ext uri="{BB962C8B-B14F-4D97-AF65-F5344CB8AC3E}">
        <p14:creationId xmlns:p14="http://schemas.microsoft.com/office/powerpoint/2010/main" val="1637206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Thông thường khi người dùng yêu cầu một trang web, một request sẽ được gửi tới server, nó sẽ phải đi qua các bộ lọc (Filter) trước khi tới trang yêu cầu, giống hình minh họa dưới đây.</a:t>
            </a:r>
            <a:endParaRPr lang="en-US" dirty="0"/>
          </a:p>
        </p:txBody>
      </p:sp>
      <p:sp>
        <p:nvSpPr>
          <p:cNvPr id="4" name="Slide Number Placeholder 3"/>
          <p:cNvSpPr>
            <a:spLocks noGrp="1"/>
          </p:cNvSpPr>
          <p:nvPr>
            <p:ph type="sldNum" sz="quarter" idx="5"/>
          </p:nvPr>
        </p:nvSpPr>
        <p:spPr/>
        <p:txBody>
          <a:bodyPr/>
          <a:lstStyle/>
          <a:p>
            <a:fld id="{B16F97DA-AF65-40D2-B66D-21653C225A5F}" type="slidenum">
              <a:rPr lang="en-US" smtClean="0"/>
              <a:t>16</a:t>
            </a:fld>
            <a:endParaRPr lang="en-US"/>
          </a:p>
        </p:txBody>
      </p:sp>
    </p:spTree>
    <p:extLst>
      <p:ext uri="{BB962C8B-B14F-4D97-AF65-F5344CB8AC3E}">
        <p14:creationId xmlns:p14="http://schemas.microsoft.com/office/powerpoint/2010/main" val="2084182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Tuy nhiên có những tình huống request của người dùng không vượt qua được hết các tầng Filter.</a:t>
            </a:r>
            <a:endParaRPr lang="en-US" dirty="0"/>
          </a:p>
        </p:txBody>
      </p:sp>
      <p:sp>
        <p:nvSpPr>
          <p:cNvPr id="4" name="Slide Number Placeholder 3"/>
          <p:cNvSpPr>
            <a:spLocks noGrp="1"/>
          </p:cNvSpPr>
          <p:nvPr>
            <p:ph type="sldNum" sz="quarter" idx="5"/>
          </p:nvPr>
        </p:nvSpPr>
        <p:spPr/>
        <p:txBody>
          <a:bodyPr/>
          <a:lstStyle/>
          <a:p>
            <a:fld id="{B16F97DA-AF65-40D2-B66D-21653C225A5F}" type="slidenum">
              <a:rPr lang="en-US" smtClean="0"/>
              <a:t>17</a:t>
            </a:fld>
            <a:endParaRPr lang="en-US"/>
          </a:p>
        </p:txBody>
      </p:sp>
    </p:spTree>
    <p:extLst>
      <p:ext uri="{BB962C8B-B14F-4D97-AF65-F5344CB8AC3E}">
        <p14:creationId xmlns:p14="http://schemas.microsoft.com/office/powerpoint/2010/main" val="3147315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Tình huống người dùng gửi yêu cầu một trang (page1), yêu cầu này sẽ phải vượt qua các Filter, tại một filter nào đó yêu cầu bị chuyển hướng sang một trang khác (page2).</a:t>
            </a:r>
            <a:endParaRPr lang="en-US" dirty="0"/>
          </a:p>
        </p:txBody>
      </p:sp>
      <p:sp>
        <p:nvSpPr>
          <p:cNvPr id="4" name="Slide Number Placeholder 3"/>
          <p:cNvSpPr>
            <a:spLocks noGrp="1"/>
          </p:cNvSpPr>
          <p:nvPr>
            <p:ph type="sldNum" sz="quarter" idx="5"/>
          </p:nvPr>
        </p:nvSpPr>
        <p:spPr/>
        <p:txBody>
          <a:bodyPr/>
          <a:lstStyle/>
          <a:p>
            <a:fld id="{B16F97DA-AF65-40D2-B66D-21653C225A5F}" type="slidenum">
              <a:rPr lang="en-US" smtClean="0"/>
              <a:t>18</a:t>
            </a:fld>
            <a:endParaRPr lang="en-US"/>
          </a:p>
        </p:txBody>
      </p:sp>
    </p:spTree>
    <p:extLst>
      <p:ext uri="{BB962C8B-B14F-4D97-AF65-F5344CB8AC3E}">
        <p14:creationId xmlns:p14="http://schemas.microsoft.com/office/powerpoint/2010/main" val="2697163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Tình huống người dùng gửi yêu cầu một trang (page1), yêu cầu này sẽ phải vượt qua các Filter, tại một filter nào đó yêu cầu bị chuyển hướng sang một trang khác (page2).</a:t>
            </a:r>
            <a:endParaRPr lang="en-US" dirty="0"/>
          </a:p>
        </p:txBody>
      </p:sp>
      <p:sp>
        <p:nvSpPr>
          <p:cNvPr id="4" name="Slide Number Placeholder 3"/>
          <p:cNvSpPr>
            <a:spLocks noGrp="1"/>
          </p:cNvSpPr>
          <p:nvPr>
            <p:ph type="sldNum" sz="quarter" idx="5"/>
          </p:nvPr>
        </p:nvSpPr>
        <p:spPr/>
        <p:txBody>
          <a:bodyPr/>
          <a:lstStyle/>
          <a:p>
            <a:fld id="{B16F97DA-AF65-40D2-B66D-21653C225A5F}" type="slidenum">
              <a:rPr lang="en-US" smtClean="0"/>
              <a:t>19</a:t>
            </a:fld>
            <a:endParaRPr lang="en-US"/>
          </a:p>
        </p:txBody>
      </p:sp>
    </p:spTree>
    <p:extLst>
      <p:ext uri="{BB962C8B-B14F-4D97-AF65-F5344CB8AC3E}">
        <p14:creationId xmlns:p14="http://schemas.microsoft.com/office/powerpoint/2010/main" val="1005287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3303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2000"/>
          </a:blip>
          <a:srcRect l="34375" r="9999"/>
          <a:stretch>
            <a:fillRect/>
          </a:stretch>
        </p:blipFill>
        <p:spPr>
          <a:xfrm>
            <a:off x="9699451" y="0"/>
            <a:ext cx="8588549" cy="10287000"/>
          </a:xfrm>
          <a:prstGeom prst="rect">
            <a:avLst/>
          </a:prstGeom>
        </p:spPr>
      </p:pic>
      <p:sp>
        <p:nvSpPr>
          <p:cNvPr id="3" name="TextBox 3"/>
          <p:cNvSpPr txBox="1"/>
          <p:nvPr/>
        </p:nvSpPr>
        <p:spPr>
          <a:xfrm>
            <a:off x="1028700" y="948219"/>
            <a:ext cx="13860341" cy="5421249"/>
          </a:xfrm>
          <a:prstGeom prst="rect">
            <a:avLst/>
          </a:prstGeom>
        </p:spPr>
        <p:txBody>
          <a:bodyPr lIns="0" tIns="0" rIns="0" bIns="0" rtlCol="0" anchor="t">
            <a:spAutoFit/>
          </a:bodyPr>
          <a:lstStyle/>
          <a:p>
            <a:pPr>
              <a:lnSpc>
                <a:spcPts val="13968"/>
              </a:lnSpc>
            </a:pPr>
            <a:r>
              <a:rPr lang="en-US" sz="14400" dirty="0">
                <a:solidFill>
                  <a:srgbClr val="FFFFFF"/>
                </a:solidFill>
                <a:latin typeface="Barlow SemiCondensed Bold Bold"/>
              </a:rPr>
              <a:t>SCOPE</a:t>
            </a:r>
          </a:p>
          <a:p>
            <a:pPr>
              <a:lnSpc>
                <a:spcPts val="13968"/>
              </a:lnSpc>
            </a:pPr>
            <a:r>
              <a:rPr lang="en-US" sz="14400" dirty="0">
                <a:solidFill>
                  <a:srgbClr val="FFFFFF"/>
                </a:solidFill>
                <a:latin typeface="Barlow SemiCondensed Bold Bold"/>
              </a:rPr>
              <a:t>LISTENER</a:t>
            </a:r>
          </a:p>
          <a:p>
            <a:pPr>
              <a:lnSpc>
                <a:spcPts val="13968"/>
              </a:lnSpc>
            </a:pPr>
            <a:r>
              <a:rPr lang="en-US" sz="14400" dirty="0">
                <a:solidFill>
                  <a:srgbClr val="FFFFFF"/>
                </a:solidFill>
                <a:latin typeface="Barlow SemiCondensed Bold Bold"/>
              </a:rPr>
              <a:t>FILTER</a:t>
            </a:r>
          </a:p>
        </p:txBody>
      </p:sp>
      <p:sp>
        <p:nvSpPr>
          <p:cNvPr id="4" name="AutoShape 4"/>
          <p:cNvSpPr/>
          <p:nvPr/>
        </p:nvSpPr>
        <p:spPr>
          <a:xfrm>
            <a:off x="-611831" y="7831264"/>
            <a:ext cx="19511662" cy="0"/>
          </a:xfrm>
          <a:prstGeom prst="line">
            <a:avLst/>
          </a:prstGeom>
          <a:ln w="28575" cap="rnd">
            <a:solidFill>
              <a:srgbClr val="45F8BD"/>
            </a:solidFill>
            <a:prstDash val="solid"/>
            <a:headEnd type="none" w="sm" len="sm"/>
            <a:tailEnd type="none" w="sm" len="sm"/>
          </a:ln>
        </p:spPr>
      </p:sp>
      <p:sp>
        <p:nvSpPr>
          <p:cNvPr id="5" name="TextBox 5"/>
          <p:cNvSpPr txBox="1"/>
          <p:nvPr/>
        </p:nvSpPr>
        <p:spPr>
          <a:xfrm>
            <a:off x="1028700" y="8683043"/>
            <a:ext cx="7507145" cy="575257"/>
          </a:xfrm>
          <a:prstGeom prst="rect">
            <a:avLst/>
          </a:prstGeom>
        </p:spPr>
        <p:txBody>
          <a:bodyPr lIns="0" tIns="0" rIns="0" bIns="0" rtlCol="0" anchor="t">
            <a:spAutoFit/>
          </a:bodyPr>
          <a:lstStyle/>
          <a:p>
            <a:pPr>
              <a:lnSpc>
                <a:spcPts val="4688"/>
              </a:lnSpc>
              <a:spcBef>
                <a:spcPct val="0"/>
              </a:spcBef>
            </a:pPr>
            <a:r>
              <a:rPr lang="en-US" sz="3348" b="1" dirty="0">
                <a:solidFill>
                  <a:srgbClr val="45F8BD"/>
                </a:solidFill>
                <a:latin typeface="Calibri" panose="020F0502020204030204" pitchFamily="34" charset="0"/>
                <a:ea typeface="Calibri" panose="020F0502020204030204" pitchFamily="34" charset="0"/>
                <a:cs typeface="Calibri" panose="020F0502020204030204" pitchFamily="34" charset="0"/>
              </a:rPr>
              <a:t>2011400 </a:t>
            </a:r>
            <a:r>
              <a:rPr lang="vi-VN" sz="3348" b="1" dirty="0">
                <a:solidFill>
                  <a:schemeClr val="bg1"/>
                </a:solidFill>
                <a:latin typeface="Calibri" panose="020F0502020204030204" pitchFamily="34" charset="0"/>
                <a:ea typeface="Calibri" panose="020F0502020204030204" pitchFamily="34" charset="0"/>
                <a:cs typeface="Calibri" panose="020F0502020204030204" pitchFamily="34" charset="0"/>
              </a:rPr>
              <a:t>Nguyễn Tuấn Kiệt</a:t>
            </a:r>
            <a:endParaRPr lang="en-US" sz="3348"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
        <p:nvSpPr>
          <p:cNvPr id="6" name="TextBox 6"/>
          <p:cNvSpPr txBox="1"/>
          <p:nvPr/>
        </p:nvSpPr>
        <p:spPr>
          <a:xfrm>
            <a:off x="1028700" y="6615212"/>
            <a:ext cx="7507145" cy="537904"/>
          </a:xfrm>
          <a:prstGeom prst="rect">
            <a:avLst/>
          </a:prstGeom>
        </p:spPr>
        <p:txBody>
          <a:bodyPr lIns="0" tIns="0" rIns="0" bIns="0" rtlCol="0" anchor="t">
            <a:spAutoFit/>
          </a:bodyPr>
          <a:lstStyle/>
          <a:p>
            <a:pPr>
              <a:lnSpc>
                <a:spcPts val="4688"/>
              </a:lnSpc>
              <a:spcBef>
                <a:spcPct val="0"/>
              </a:spcBef>
            </a:pPr>
            <a:r>
              <a:rPr lang="en-US" sz="3348" dirty="0" err="1">
                <a:solidFill>
                  <a:srgbClr val="FFFFFF"/>
                </a:solidFill>
                <a:latin typeface="Barlow Medium"/>
              </a:rPr>
              <a:t>trong</a:t>
            </a:r>
            <a:r>
              <a:rPr lang="en-US" sz="3348" dirty="0">
                <a:solidFill>
                  <a:srgbClr val="FFFFFF"/>
                </a:solidFill>
                <a:latin typeface="Barlow Medium"/>
              </a:rPr>
              <a:t> </a:t>
            </a:r>
            <a:r>
              <a:rPr lang="en-US" sz="3348" dirty="0">
                <a:solidFill>
                  <a:srgbClr val="45F8BD"/>
                </a:solidFill>
                <a:latin typeface="Barlow Medium"/>
              </a:rPr>
              <a:t>Java Web</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8482" r="7236" b="36687"/>
          <a:stretch>
            <a:fillRect/>
          </a:stretch>
        </p:blipFill>
        <p:spPr>
          <a:xfrm>
            <a:off x="0" y="0"/>
            <a:ext cx="18288000" cy="10287000"/>
          </a:xfrm>
          <a:prstGeom prst="rect">
            <a:avLst/>
          </a:prstGeom>
        </p:spPr>
      </p:pic>
      <p:sp>
        <p:nvSpPr>
          <p:cNvPr id="3" name="TextBox 3"/>
          <p:cNvSpPr txBox="1"/>
          <p:nvPr/>
        </p:nvSpPr>
        <p:spPr>
          <a:xfrm>
            <a:off x="914400" y="190500"/>
            <a:ext cx="14677995" cy="1721562"/>
          </a:xfrm>
          <a:prstGeom prst="rect">
            <a:avLst/>
          </a:prstGeom>
        </p:spPr>
        <p:txBody>
          <a:bodyPr lIns="0" tIns="0" rIns="0" bIns="0" rtlCol="0" anchor="t">
            <a:spAutoFit/>
          </a:bodyPr>
          <a:lstStyle/>
          <a:p>
            <a:pPr marL="0" lvl="0" indent="0">
              <a:lnSpc>
                <a:spcPts val="14316"/>
              </a:lnSpc>
              <a:spcBef>
                <a:spcPct val="0"/>
              </a:spcBef>
            </a:pPr>
            <a:r>
              <a:rPr lang="vi-VN" sz="8800" b="1" dirty="0">
                <a:solidFill>
                  <a:srgbClr val="45F8BD"/>
                </a:solidFill>
                <a:latin typeface="Calibri" panose="020F0502020204030204" pitchFamily="34" charset="0"/>
                <a:ea typeface="Calibri" panose="020F0502020204030204" pitchFamily="34" charset="0"/>
                <a:cs typeface="Calibri" panose="020F0502020204030204" pitchFamily="34" charset="0"/>
              </a:rPr>
              <a:t>2. </a:t>
            </a:r>
            <a:r>
              <a:rPr lang="vi-VN" sz="8800" b="1" dirty="0">
                <a:solidFill>
                  <a:schemeClr val="bg1"/>
                </a:solidFill>
                <a:latin typeface="Calibri" panose="020F0502020204030204" pitchFamily="34" charset="0"/>
                <a:ea typeface="Calibri" panose="020F0502020204030204" pitchFamily="34" charset="0"/>
                <a:cs typeface="Calibri" panose="020F0502020204030204" pitchFamily="34" charset="0"/>
              </a:rPr>
              <a:t>Listener</a:t>
            </a:r>
            <a:endParaRPr lang="en-US" sz="8800"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3498CAC1-9887-DA95-8D3A-99499DEAB71A}"/>
              </a:ext>
            </a:extLst>
          </p:cNvPr>
          <p:cNvSpPr txBox="1"/>
          <p:nvPr/>
        </p:nvSpPr>
        <p:spPr>
          <a:xfrm>
            <a:off x="1066800" y="2324100"/>
            <a:ext cx="16154400" cy="646331"/>
          </a:xfrm>
          <a:prstGeom prst="rect">
            <a:avLst/>
          </a:prstGeom>
          <a:noFill/>
        </p:spPr>
        <p:txBody>
          <a:bodyPr wrap="square" rtlCol="0">
            <a:spAutoFit/>
          </a:bodyPr>
          <a:lstStyle/>
          <a:p>
            <a:pPr algn="l" fontAlgn="base">
              <a:spcAft>
                <a:spcPts val="1800"/>
              </a:spcAft>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Servlet API cung cấp các Listener interfaces sau:</a:t>
            </a:r>
          </a:p>
        </p:txBody>
      </p:sp>
      <p:graphicFrame>
        <p:nvGraphicFramePr>
          <p:cNvPr id="4" name="Table 4">
            <a:extLst>
              <a:ext uri="{FF2B5EF4-FFF2-40B4-BE49-F238E27FC236}">
                <a16:creationId xmlns:a16="http://schemas.microsoft.com/office/drawing/2014/main" id="{2E8B6E89-739F-FC52-6219-EA64BD023734}"/>
              </a:ext>
            </a:extLst>
          </p:cNvPr>
          <p:cNvGraphicFramePr>
            <a:graphicFrameLocks noGrp="1"/>
          </p:cNvGraphicFramePr>
          <p:nvPr>
            <p:extLst>
              <p:ext uri="{D42A27DB-BD31-4B8C-83A1-F6EECF244321}">
                <p14:modId xmlns:p14="http://schemas.microsoft.com/office/powerpoint/2010/main" val="2481234154"/>
              </p:ext>
            </p:extLst>
          </p:nvPr>
        </p:nvGraphicFramePr>
        <p:xfrm>
          <a:off x="1066800" y="2994676"/>
          <a:ext cx="11582400" cy="4815824"/>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3559524100"/>
                    </a:ext>
                  </a:extLst>
                </a:gridCol>
                <a:gridCol w="10744200">
                  <a:extLst>
                    <a:ext uri="{9D8B030D-6E8A-4147-A177-3AD203B41FA5}">
                      <a16:colId xmlns:a16="http://schemas.microsoft.com/office/drawing/2014/main" val="2176154492"/>
                    </a:ext>
                  </a:extLst>
                </a:gridCol>
              </a:tblGrid>
              <a:tr h="701024">
                <a:tc>
                  <a:txBody>
                    <a:bodyPr/>
                    <a:lstStyle/>
                    <a:p>
                      <a:r>
                        <a:rPr lang="vi-VN" sz="2400" dirty="0">
                          <a:latin typeface="Calibri" panose="020F0502020204030204" pitchFamily="34" charset="0"/>
                          <a:ea typeface="Calibri" panose="020F0502020204030204" pitchFamily="34" charset="0"/>
                          <a:cs typeface="Calibri" panose="020F0502020204030204" pitchFamily="34" charset="0"/>
                        </a:rPr>
                        <a:t>STT</a:t>
                      </a:r>
                      <a:endParaRPr lang="en-US" sz="2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vi-VN" sz="2400" dirty="0">
                          <a:latin typeface="Calibri" panose="020F0502020204030204" pitchFamily="34" charset="0"/>
                          <a:ea typeface="Calibri" panose="020F0502020204030204" pitchFamily="34" charset="0"/>
                          <a:cs typeface="Calibri" panose="020F0502020204030204" pitchFamily="34" charset="0"/>
                        </a:rPr>
                        <a:t>Interfaces</a:t>
                      </a:r>
                      <a:endParaRPr lang="en-US" sz="2400"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99730794"/>
                  </a:ext>
                </a:extLst>
              </a:tr>
              <a:tr h="370840">
                <a:tc>
                  <a:txBody>
                    <a:bodyPr/>
                    <a:lstStyle/>
                    <a:p>
                      <a:r>
                        <a:rPr lang="vi-VN" sz="2400" dirty="0">
                          <a:latin typeface="Calibri" panose="020F0502020204030204" pitchFamily="34" charset="0"/>
                          <a:ea typeface="Calibri" panose="020F0502020204030204" pitchFamily="34" charset="0"/>
                          <a:cs typeface="Calibri" panose="020F0502020204030204" pitchFamily="34" charset="0"/>
                        </a:rPr>
                        <a:t>1</a:t>
                      </a:r>
                      <a:endParaRPr lang="en-US" sz="2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2400" b="1" dirty="0" err="1">
                          <a:latin typeface="Calibri" panose="020F0502020204030204" pitchFamily="34" charset="0"/>
                          <a:ea typeface="Calibri" panose="020F0502020204030204" pitchFamily="34" charset="0"/>
                          <a:cs typeface="Calibri" panose="020F0502020204030204" pitchFamily="34" charset="0"/>
                        </a:rPr>
                        <a:t>javax.servlet.AsyncListener</a:t>
                      </a:r>
                      <a:endParaRPr lang="en-US" sz="2400" b="1"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778158303"/>
                  </a:ext>
                </a:extLst>
              </a:tr>
              <a:tr h="370840">
                <a:tc>
                  <a:txBody>
                    <a:bodyPr/>
                    <a:lstStyle/>
                    <a:p>
                      <a:r>
                        <a:rPr lang="vi-VN" sz="2400" dirty="0">
                          <a:latin typeface="Calibri" panose="020F0502020204030204" pitchFamily="34" charset="0"/>
                          <a:ea typeface="Calibri" panose="020F0502020204030204" pitchFamily="34" charset="0"/>
                          <a:cs typeface="Calibri" panose="020F0502020204030204" pitchFamily="34" charset="0"/>
                        </a:rPr>
                        <a:t>2</a:t>
                      </a:r>
                      <a:endParaRPr lang="en-US" sz="2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2400" b="1" i="0" kern="1200" dirty="0" err="1">
                          <a:solidFill>
                            <a:schemeClr val="dk1"/>
                          </a:solidFill>
                          <a:effectLst/>
                          <a:latin typeface="Calibri" panose="020F0502020204030204" pitchFamily="34" charset="0"/>
                          <a:ea typeface="Calibri" panose="020F0502020204030204" pitchFamily="34" charset="0"/>
                          <a:cs typeface="Calibri" panose="020F0502020204030204" pitchFamily="34" charset="0"/>
                        </a:rPr>
                        <a:t>javax.servlet.ServletContextListener</a:t>
                      </a:r>
                      <a:endParaRPr lang="en-US" sz="2400" b="1"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315170839"/>
                  </a:ext>
                </a:extLst>
              </a:tr>
              <a:tr h="370840">
                <a:tc>
                  <a:txBody>
                    <a:bodyPr/>
                    <a:lstStyle/>
                    <a:p>
                      <a:r>
                        <a:rPr lang="vi-VN" sz="2400" dirty="0">
                          <a:latin typeface="Calibri" panose="020F0502020204030204" pitchFamily="34" charset="0"/>
                          <a:ea typeface="Calibri" panose="020F0502020204030204" pitchFamily="34" charset="0"/>
                          <a:cs typeface="Calibri" panose="020F0502020204030204" pitchFamily="34" charset="0"/>
                        </a:rPr>
                        <a:t>3</a:t>
                      </a:r>
                      <a:endParaRPr lang="en-US" sz="2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2400" b="1" i="0" kern="1200" dirty="0" err="1">
                          <a:solidFill>
                            <a:schemeClr val="dk1"/>
                          </a:solidFill>
                          <a:effectLst/>
                          <a:latin typeface="Calibri" panose="020F0502020204030204" pitchFamily="34" charset="0"/>
                          <a:ea typeface="Calibri" panose="020F0502020204030204" pitchFamily="34" charset="0"/>
                          <a:cs typeface="Calibri" panose="020F0502020204030204" pitchFamily="34" charset="0"/>
                        </a:rPr>
                        <a:t>javax.servlet.ServletContextAttributeListener</a:t>
                      </a:r>
                      <a:endParaRPr lang="en-US" sz="3200" b="1"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169235939"/>
                  </a:ext>
                </a:extLst>
              </a:tr>
              <a:tr h="370840">
                <a:tc>
                  <a:txBody>
                    <a:bodyPr/>
                    <a:lstStyle/>
                    <a:p>
                      <a:r>
                        <a:rPr lang="vi-VN" sz="2400" dirty="0">
                          <a:latin typeface="Calibri" panose="020F0502020204030204" pitchFamily="34" charset="0"/>
                          <a:ea typeface="Calibri" panose="020F0502020204030204" pitchFamily="34" charset="0"/>
                          <a:cs typeface="Calibri" panose="020F0502020204030204" pitchFamily="34" charset="0"/>
                        </a:rPr>
                        <a:t>4</a:t>
                      </a:r>
                      <a:endParaRPr lang="en-US" sz="2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2400" b="1" i="0" kern="1200" dirty="0" err="1">
                          <a:solidFill>
                            <a:schemeClr val="dk1"/>
                          </a:solidFill>
                          <a:effectLst/>
                          <a:latin typeface="Calibri" panose="020F0502020204030204" pitchFamily="34" charset="0"/>
                          <a:ea typeface="Calibri" panose="020F0502020204030204" pitchFamily="34" charset="0"/>
                          <a:cs typeface="Calibri" panose="020F0502020204030204" pitchFamily="34" charset="0"/>
                        </a:rPr>
                        <a:t>javax.servlet.ServletRequestListener</a:t>
                      </a:r>
                      <a:endParaRPr lang="en-US" sz="2400" b="1"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917029104"/>
                  </a:ext>
                </a:extLst>
              </a:tr>
              <a:tr h="370840">
                <a:tc>
                  <a:txBody>
                    <a:bodyPr/>
                    <a:lstStyle/>
                    <a:p>
                      <a:r>
                        <a:rPr lang="vi-VN" sz="2400" dirty="0">
                          <a:latin typeface="Calibri" panose="020F0502020204030204" pitchFamily="34" charset="0"/>
                          <a:ea typeface="Calibri" panose="020F0502020204030204" pitchFamily="34" charset="0"/>
                          <a:cs typeface="Calibri" panose="020F0502020204030204" pitchFamily="34" charset="0"/>
                        </a:rPr>
                        <a:t>5</a:t>
                      </a:r>
                      <a:endParaRPr lang="en-US" sz="2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2400" b="1" i="0" kern="1200" dirty="0" err="1">
                          <a:solidFill>
                            <a:schemeClr val="dk1"/>
                          </a:solidFill>
                          <a:effectLst/>
                          <a:latin typeface="Calibri" panose="020F0502020204030204" pitchFamily="34" charset="0"/>
                          <a:ea typeface="Calibri" panose="020F0502020204030204" pitchFamily="34" charset="0"/>
                          <a:cs typeface="Calibri" panose="020F0502020204030204" pitchFamily="34" charset="0"/>
                        </a:rPr>
                        <a:t>javax.servlet.ServletRequestAttributeListener</a:t>
                      </a:r>
                      <a:endParaRPr lang="en-US" sz="2400" b="1"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61979970"/>
                  </a:ext>
                </a:extLst>
              </a:tr>
              <a:tr h="370840">
                <a:tc>
                  <a:txBody>
                    <a:bodyPr/>
                    <a:lstStyle/>
                    <a:p>
                      <a:r>
                        <a:rPr lang="vi-VN" sz="2400" dirty="0">
                          <a:latin typeface="Calibri" panose="020F0502020204030204" pitchFamily="34" charset="0"/>
                          <a:ea typeface="Calibri" panose="020F0502020204030204" pitchFamily="34" charset="0"/>
                          <a:cs typeface="Calibri" panose="020F0502020204030204" pitchFamily="34" charset="0"/>
                        </a:rPr>
                        <a:t>6</a:t>
                      </a:r>
                      <a:endParaRPr lang="en-US" sz="2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2400" b="1" i="0" kern="1200" dirty="0" err="1">
                          <a:solidFill>
                            <a:schemeClr val="dk1"/>
                          </a:solidFill>
                          <a:effectLst/>
                          <a:latin typeface="Calibri" panose="020F0502020204030204" pitchFamily="34" charset="0"/>
                          <a:ea typeface="Calibri" panose="020F0502020204030204" pitchFamily="34" charset="0"/>
                          <a:cs typeface="Calibri" panose="020F0502020204030204" pitchFamily="34" charset="0"/>
                        </a:rPr>
                        <a:t>javax.servlet.http.HttpSessionListener</a:t>
                      </a:r>
                      <a:endParaRPr lang="en-US" sz="2400" b="1"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58054916"/>
                  </a:ext>
                </a:extLst>
              </a:tr>
              <a:tr h="370840">
                <a:tc>
                  <a:txBody>
                    <a:bodyPr/>
                    <a:lstStyle/>
                    <a:p>
                      <a:r>
                        <a:rPr lang="vi-VN" sz="2400" dirty="0">
                          <a:latin typeface="Calibri" panose="020F0502020204030204" pitchFamily="34" charset="0"/>
                          <a:ea typeface="Calibri" panose="020F0502020204030204" pitchFamily="34" charset="0"/>
                          <a:cs typeface="Calibri" panose="020F0502020204030204" pitchFamily="34" charset="0"/>
                        </a:rPr>
                        <a:t>7</a:t>
                      </a:r>
                      <a:endParaRPr lang="en-US" sz="2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2400" b="1" i="0" kern="1200" dirty="0" err="1">
                          <a:solidFill>
                            <a:schemeClr val="dk1"/>
                          </a:solidFill>
                          <a:effectLst/>
                          <a:latin typeface="+mj-lt"/>
                          <a:ea typeface="+mn-ea"/>
                          <a:cs typeface="+mn-cs"/>
                        </a:rPr>
                        <a:t>javax.servlet.http.HttpSessionBindingListener</a:t>
                      </a:r>
                      <a:endParaRPr lang="en-US" sz="3200" b="1" dirty="0">
                        <a:latin typeface="+mj-lt"/>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808341203"/>
                  </a:ext>
                </a:extLst>
              </a:tr>
              <a:tr h="370840">
                <a:tc>
                  <a:txBody>
                    <a:bodyPr/>
                    <a:lstStyle/>
                    <a:p>
                      <a:r>
                        <a:rPr lang="vi-VN" sz="2400" dirty="0">
                          <a:latin typeface="Calibri" panose="020F0502020204030204" pitchFamily="34" charset="0"/>
                          <a:ea typeface="Calibri" panose="020F0502020204030204" pitchFamily="34" charset="0"/>
                          <a:cs typeface="Calibri" panose="020F0502020204030204" pitchFamily="34" charset="0"/>
                        </a:rPr>
                        <a:t>8</a:t>
                      </a:r>
                      <a:endParaRPr lang="en-US" sz="2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2400" b="1" i="0" kern="1200" dirty="0" err="1">
                          <a:solidFill>
                            <a:schemeClr val="dk1"/>
                          </a:solidFill>
                          <a:effectLst/>
                          <a:latin typeface="Calibri" panose="020F0502020204030204" pitchFamily="34" charset="0"/>
                          <a:ea typeface="Calibri" panose="020F0502020204030204" pitchFamily="34" charset="0"/>
                          <a:cs typeface="Calibri" panose="020F0502020204030204" pitchFamily="34" charset="0"/>
                        </a:rPr>
                        <a:t>javax.servlet.http.HttpSessionAttributeListener</a:t>
                      </a:r>
                      <a:endParaRPr lang="en-US" sz="2400" b="1"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289357427"/>
                  </a:ext>
                </a:extLst>
              </a:tr>
              <a:tr h="370840">
                <a:tc>
                  <a:txBody>
                    <a:bodyPr/>
                    <a:lstStyle/>
                    <a:p>
                      <a:r>
                        <a:rPr lang="vi-VN" sz="2400" dirty="0">
                          <a:latin typeface="Calibri" panose="020F0502020204030204" pitchFamily="34" charset="0"/>
                          <a:ea typeface="Calibri" panose="020F0502020204030204" pitchFamily="34" charset="0"/>
                          <a:cs typeface="Calibri" panose="020F0502020204030204" pitchFamily="34" charset="0"/>
                        </a:rPr>
                        <a:t>9</a:t>
                      </a:r>
                      <a:endParaRPr lang="en-US" sz="24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2400" b="1" i="0" kern="1200" dirty="0" err="1">
                          <a:solidFill>
                            <a:schemeClr val="dk1"/>
                          </a:solidFill>
                          <a:effectLst/>
                          <a:latin typeface="+mj-lt"/>
                          <a:ea typeface="+mn-ea"/>
                          <a:cs typeface="+mn-cs"/>
                        </a:rPr>
                        <a:t>javax.servlet.http.HttpSessionActivationListener</a:t>
                      </a:r>
                      <a:endParaRPr lang="en-US" sz="3200" b="1" dirty="0">
                        <a:latin typeface="+mj-lt"/>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247923293"/>
                  </a:ext>
                </a:extLst>
              </a:tr>
            </a:tbl>
          </a:graphicData>
        </a:graphic>
      </p:graphicFrame>
    </p:spTree>
    <p:extLst>
      <p:ext uri="{BB962C8B-B14F-4D97-AF65-F5344CB8AC3E}">
        <p14:creationId xmlns:p14="http://schemas.microsoft.com/office/powerpoint/2010/main" val="14677454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8482" r="7236" b="36687"/>
          <a:stretch>
            <a:fillRect/>
          </a:stretch>
        </p:blipFill>
        <p:spPr>
          <a:xfrm>
            <a:off x="0" y="0"/>
            <a:ext cx="18288000" cy="10287000"/>
          </a:xfrm>
          <a:prstGeom prst="rect">
            <a:avLst/>
          </a:prstGeom>
        </p:spPr>
      </p:pic>
      <p:sp>
        <p:nvSpPr>
          <p:cNvPr id="3" name="TextBox 3"/>
          <p:cNvSpPr txBox="1"/>
          <p:nvPr/>
        </p:nvSpPr>
        <p:spPr>
          <a:xfrm>
            <a:off x="914400" y="190500"/>
            <a:ext cx="14677995" cy="1721562"/>
          </a:xfrm>
          <a:prstGeom prst="rect">
            <a:avLst/>
          </a:prstGeom>
        </p:spPr>
        <p:txBody>
          <a:bodyPr lIns="0" tIns="0" rIns="0" bIns="0" rtlCol="0" anchor="t">
            <a:spAutoFit/>
          </a:bodyPr>
          <a:lstStyle/>
          <a:p>
            <a:pPr marL="0" lvl="0" indent="0">
              <a:lnSpc>
                <a:spcPts val="14316"/>
              </a:lnSpc>
              <a:spcBef>
                <a:spcPct val="0"/>
              </a:spcBef>
            </a:pPr>
            <a:r>
              <a:rPr lang="vi-VN" sz="8800" b="1" dirty="0">
                <a:solidFill>
                  <a:srgbClr val="45F8BD"/>
                </a:solidFill>
                <a:latin typeface="Calibri" panose="020F0502020204030204" pitchFamily="34" charset="0"/>
                <a:ea typeface="Calibri" panose="020F0502020204030204" pitchFamily="34" charset="0"/>
                <a:cs typeface="Calibri" panose="020F0502020204030204" pitchFamily="34" charset="0"/>
              </a:rPr>
              <a:t>2. </a:t>
            </a:r>
            <a:r>
              <a:rPr lang="vi-VN" sz="8800" b="1" dirty="0">
                <a:solidFill>
                  <a:schemeClr val="bg1"/>
                </a:solidFill>
                <a:latin typeface="Calibri" panose="020F0502020204030204" pitchFamily="34" charset="0"/>
                <a:ea typeface="Calibri" panose="020F0502020204030204" pitchFamily="34" charset="0"/>
                <a:cs typeface="Calibri" panose="020F0502020204030204" pitchFamily="34" charset="0"/>
              </a:rPr>
              <a:t>Listener</a:t>
            </a:r>
            <a:endParaRPr lang="en-US" sz="8800"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2E5632B0-7750-B311-606B-782D0CF840D1}"/>
              </a:ext>
            </a:extLst>
          </p:cNvPr>
          <p:cNvSpPr txBox="1"/>
          <p:nvPr/>
        </p:nvSpPr>
        <p:spPr>
          <a:xfrm>
            <a:off x="1066800" y="2324100"/>
            <a:ext cx="16154400" cy="646331"/>
          </a:xfrm>
          <a:prstGeom prst="rect">
            <a:avLst/>
          </a:prstGeom>
          <a:noFill/>
        </p:spPr>
        <p:txBody>
          <a:bodyPr wrap="square" rtlCol="0">
            <a:spAutoFit/>
          </a:bodyPr>
          <a:lstStyle/>
          <a:p>
            <a:pPr algn="l" fontAlgn="base">
              <a:spcAft>
                <a:spcPts val="1800"/>
              </a:spcAft>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Cấu hình Listener (trong file web.xml)</a:t>
            </a:r>
          </a:p>
        </p:txBody>
      </p:sp>
      <p:sp>
        <p:nvSpPr>
          <p:cNvPr id="7" name="TextBox 6">
            <a:extLst>
              <a:ext uri="{FF2B5EF4-FFF2-40B4-BE49-F238E27FC236}">
                <a16:creationId xmlns:a16="http://schemas.microsoft.com/office/drawing/2014/main" id="{A63EFF24-C1C1-7E81-3695-88DD7437A616}"/>
              </a:ext>
            </a:extLst>
          </p:cNvPr>
          <p:cNvSpPr txBox="1"/>
          <p:nvPr/>
        </p:nvSpPr>
        <p:spPr>
          <a:xfrm>
            <a:off x="1066800" y="3382469"/>
            <a:ext cx="16154400" cy="3785652"/>
          </a:xfrm>
          <a:prstGeom prst="rect">
            <a:avLst/>
          </a:prstGeom>
          <a:noFill/>
        </p:spPr>
        <p:txBody>
          <a:bodyPr wrap="square" rtlCol="0">
            <a:spAutoFit/>
          </a:bodyPr>
          <a:lstStyle/>
          <a:p>
            <a:pPr algn="l" fontAlgn="base">
              <a:spcAft>
                <a:spcPts val="1800"/>
              </a:spcAft>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&lt;listener&gt;</a:t>
            </a:r>
          </a:p>
          <a:p>
            <a:pPr algn="l" fontAlgn="base">
              <a:spcAft>
                <a:spcPts val="1800"/>
              </a:spcAft>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&lt;listener-class&gt;</a:t>
            </a:r>
          </a:p>
          <a:p>
            <a:pPr algn="l" fontAlgn="base">
              <a:spcAft>
                <a:spcPts val="1800"/>
              </a:spcAft>
            </a:pPr>
            <a:r>
              <a:rPr lang="vi-VN" sz="36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listeners.AppContextListener</a:t>
            </a:r>
          </a:p>
          <a:p>
            <a:pPr algn="l" fontAlgn="base">
              <a:spcAft>
                <a:spcPts val="1800"/>
              </a:spcAft>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&lt;/listener-class&gt;</a:t>
            </a:r>
          </a:p>
          <a:p>
            <a:pPr algn="l" fontAlgn="base">
              <a:spcAft>
                <a:spcPts val="1800"/>
              </a:spcAft>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&lt;/listener&gt;</a:t>
            </a:r>
          </a:p>
        </p:txBody>
      </p:sp>
    </p:spTree>
    <p:extLst>
      <p:ext uri="{BB962C8B-B14F-4D97-AF65-F5344CB8AC3E}">
        <p14:creationId xmlns:p14="http://schemas.microsoft.com/office/powerpoint/2010/main" val="1238445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b="15466"/>
          <a:stretch>
            <a:fillRect/>
          </a:stretch>
        </p:blipFill>
        <p:spPr>
          <a:xfrm>
            <a:off x="0" y="537"/>
            <a:ext cx="18288000" cy="10287000"/>
          </a:xfrm>
          <a:prstGeom prst="rect">
            <a:avLst/>
          </a:prstGeom>
        </p:spPr>
      </p:pic>
      <p:sp>
        <p:nvSpPr>
          <p:cNvPr id="3" name="TextBox 3"/>
          <p:cNvSpPr txBox="1"/>
          <p:nvPr/>
        </p:nvSpPr>
        <p:spPr>
          <a:xfrm>
            <a:off x="2590800" y="1333500"/>
            <a:ext cx="14275672" cy="1657505"/>
          </a:xfrm>
          <a:prstGeom prst="rect">
            <a:avLst/>
          </a:prstGeom>
        </p:spPr>
        <p:txBody>
          <a:bodyPr lIns="0" tIns="0" rIns="0" bIns="0" rtlCol="0" anchor="t">
            <a:spAutoFit/>
          </a:bodyPr>
          <a:lstStyle/>
          <a:p>
            <a:pPr marL="0" lvl="0" indent="0">
              <a:lnSpc>
                <a:spcPts val="14316"/>
              </a:lnSpc>
              <a:spcBef>
                <a:spcPct val="0"/>
              </a:spcBef>
            </a:pPr>
            <a:r>
              <a:rPr lang="en-US" sz="11000" dirty="0">
                <a:solidFill>
                  <a:srgbClr val="45F8BD"/>
                </a:solidFill>
                <a:latin typeface="Barlow SemiCondensed Bold Bold" panose="020B0604020202020204" charset="0"/>
              </a:rPr>
              <a:t>3</a:t>
            </a:r>
            <a:r>
              <a:rPr lang="vi-VN" sz="11000" dirty="0">
                <a:solidFill>
                  <a:srgbClr val="45F8BD"/>
                </a:solidFill>
                <a:latin typeface="Barlow SemiCondensed Bold Bold" panose="020B0604020202020204" charset="0"/>
              </a:rPr>
              <a:t>. </a:t>
            </a:r>
            <a:r>
              <a:rPr lang="en-US" sz="11000" dirty="0">
                <a:solidFill>
                  <a:srgbClr val="FFFFFF"/>
                </a:solidFill>
                <a:latin typeface="Barlow SemiCondensed Bold Bold" panose="020B0604020202020204" charset="0"/>
              </a:rPr>
              <a:t>FILTER</a:t>
            </a:r>
          </a:p>
        </p:txBody>
      </p:sp>
      <p:sp>
        <p:nvSpPr>
          <p:cNvPr id="4" name="AutoShape 4"/>
          <p:cNvSpPr/>
          <p:nvPr/>
        </p:nvSpPr>
        <p:spPr>
          <a:xfrm>
            <a:off x="-611831" y="9258300"/>
            <a:ext cx="19511662" cy="0"/>
          </a:xfrm>
          <a:prstGeom prst="line">
            <a:avLst/>
          </a:prstGeom>
          <a:ln w="28575" cap="rnd">
            <a:solidFill>
              <a:srgbClr val="45F8BD"/>
            </a:solidFill>
            <a:prstDash val="solid"/>
            <a:headEnd type="none" w="sm" len="sm"/>
            <a:tailEnd type="none" w="sm" len="sm"/>
          </a:ln>
        </p:spPr>
      </p:sp>
      <p:sp>
        <p:nvSpPr>
          <p:cNvPr id="5" name="TextBox 4">
            <a:extLst>
              <a:ext uri="{FF2B5EF4-FFF2-40B4-BE49-F238E27FC236}">
                <a16:creationId xmlns:a16="http://schemas.microsoft.com/office/drawing/2014/main" id="{D70B4B53-922D-3528-9AE3-81C807C7BD7B}"/>
              </a:ext>
            </a:extLst>
          </p:cNvPr>
          <p:cNvSpPr txBox="1"/>
          <p:nvPr/>
        </p:nvSpPr>
        <p:spPr>
          <a:xfrm>
            <a:off x="2590800" y="3974206"/>
            <a:ext cx="4851836" cy="707886"/>
          </a:xfrm>
          <a:prstGeom prst="rect">
            <a:avLst/>
          </a:prstGeom>
          <a:noFill/>
        </p:spPr>
        <p:txBody>
          <a:bodyPr wrap="square" rtlCol="0">
            <a:spAutoFit/>
          </a:bodyPr>
          <a:lstStyle/>
          <a:p>
            <a:r>
              <a:rPr lang="vi-VN" sz="4000" dirty="0">
                <a:solidFill>
                  <a:srgbClr val="45F8BD"/>
                </a:solidFill>
                <a:latin typeface="Bahnschrift SemiBold SemiConden" panose="020B0502040204020203" pitchFamily="34" charset="0"/>
                <a:sym typeface="Wingdings" panose="05000000000000000000" pitchFamily="2" charset="2"/>
              </a:rPr>
              <a:t> </a:t>
            </a:r>
            <a:r>
              <a:rPr lang="en-US" sz="4000" dirty="0">
                <a:solidFill>
                  <a:schemeClr val="bg1"/>
                </a:solidFill>
                <a:latin typeface="Bahnschrift SemiBold SemiConden" panose="020B0502040204020203" pitchFamily="34" charset="0"/>
              </a:rPr>
              <a:t>Filter </a:t>
            </a:r>
            <a:r>
              <a:rPr lang="vi-VN" sz="4000" dirty="0">
                <a:solidFill>
                  <a:schemeClr val="bg1"/>
                </a:solidFill>
                <a:latin typeface="Bahnschrift SemiBold SemiConden" panose="020B0502040204020203" pitchFamily="34" charset="0"/>
              </a:rPr>
              <a:t>là gì ?</a:t>
            </a:r>
            <a:endParaRPr lang="en-US" sz="4000" dirty="0">
              <a:solidFill>
                <a:schemeClr val="bg1"/>
              </a:solidFill>
              <a:latin typeface="Bahnschrift SemiBold SemiConden" panose="020B0502040204020203" pitchFamily="34" charset="0"/>
            </a:endParaRPr>
          </a:p>
        </p:txBody>
      </p:sp>
      <p:sp>
        <p:nvSpPr>
          <p:cNvPr id="6" name="TextBox 5">
            <a:extLst>
              <a:ext uri="{FF2B5EF4-FFF2-40B4-BE49-F238E27FC236}">
                <a16:creationId xmlns:a16="http://schemas.microsoft.com/office/drawing/2014/main" id="{2B967544-26A7-2BC2-C255-2D44A1378A44}"/>
              </a:ext>
            </a:extLst>
          </p:cNvPr>
          <p:cNvSpPr txBox="1"/>
          <p:nvPr/>
        </p:nvSpPr>
        <p:spPr>
          <a:xfrm>
            <a:off x="10744200" y="3974206"/>
            <a:ext cx="4851836" cy="707886"/>
          </a:xfrm>
          <a:prstGeom prst="rect">
            <a:avLst/>
          </a:prstGeom>
          <a:noFill/>
        </p:spPr>
        <p:txBody>
          <a:bodyPr wrap="square" rtlCol="0">
            <a:spAutoFit/>
          </a:bodyPr>
          <a:lstStyle/>
          <a:p>
            <a:r>
              <a:rPr lang="vi-VN" sz="4000" dirty="0">
                <a:solidFill>
                  <a:srgbClr val="45F8BD"/>
                </a:solidFill>
                <a:latin typeface="Bahnschrift SemiBold SemiConden" panose="020B0502040204020203" pitchFamily="34" charset="0"/>
                <a:sym typeface="Wingdings" panose="05000000000000000000" pitchFamily="2" charset="2"/>
              </a:rPr>
              <a:t> </a:t>
            </a:r>
            <a:r>
              <a:rPr lang="vi-VN" sz="4000" dirty="0">
                <a:solidFill>
                  <a:schemeClr val="bg1"/>
                </a:solidFill>
                <a:latin typeface="Bahnschrift SemiBold SemiConden" panose="020B0502040204020203" pitchFamily="34" charset="0"/>
                <a:sym typeface="Wingdings" panose="05000000000000000000" pitchFamily="2" charset="2"/>
              </a:rPr>
              <a:t>Authentication Filter</a:t>
            </a:r>
            <a:endParaRPr lang="en-US" sz="4000" dirty="0">
              <a:solidFill>
                <a:schemeClr val="bg1"/>
              </a:solidFill>
              <a:latin typeface="Bahnschrift SemiBold SemiConden" panose="020B0502040204020203" pitchFamily="34" charset="0"/>
            </a:endParaRPr>
          </a:p>
        </p:txBody>
      </p:sp>
      <p:sp>
        <p:nvSpPr>
          <p:cNvPr id="7" name="TextBox 6">
            <a:extLst>
              <a:ext uri="{FF2B5EF4-FFF2-40B4-BE49-F238E27FC236}">
                <a16:creationId xmlns:a16="http://schemas.microsoft.com/office/drawing/2014/main" id="{3A2A4608-925A-BC0E-AC0C-19EC87CA0973}"/>
              </a:ext>
            </a:extLst>
          </p:cNvPr>
          <p:cNvSpPr txBox="1"/>
          <p:nvPr/>
        </p:nvSpPr>
        <p:spPr>
          <a:xfrm>
            <a:off x="2590800" y="6188214"/>
            <a:ext cx="4851836" cy="707886"/>
          </a:xfrm>
          <a:prstGeom prst="rect">
            <a:avLst/>
          </a:prstGeom>
          <a:noFill/>
        </p:spPr>
        <p:txBody>
          <a:bodyPr wrap="square" rtlCol="0">
            <a:spAutoFit/>
          </a:bodyPr>
          <a:lstStyle/>
          <a:p>
            <a:r>
              <a:rPr lang="vi-VN" sz="4000" dirty="0">
                <a:solidFill>
                  <a:srgbClr val="45F8BD"/>
                </a:solidFill>
                <a:latin typeface="Bahnschrift SemiBold SemiConden" panose="020B0502040204020203" pitchFamily="34" charset="0"/>
                <a:sym typeface="Wingdings" panose="05000000000000000000" pitchFamily="2" charset="2"/>
              </a:rPr>
              <a:t> </a:t>
            </a:r>
            <a:r>
              <a:rPr lang="vi-VN" sz="4000" dirty="0">
                <a:solidFill>
                  <a:schemeClr val="bg1"/>
                </a:solidFill>
                <a:latin typeface="Bahnschrift SemiBold SemiConden" panose="020B0502040204020203" pitchFamily="34" charset="0"/>
                <a:sym typeface="Wingdings" panose="05000000000000000000" pitchFamily="2" charset="2"/>
              </a:rPr>
              <a:t>FilterConfig</a:t>
            </a:r>
            <a:endParaRPr lang="en-US" sz="4000" dirty="0">
              <a:solidFill>
                <a:schemeClr val="bg1"/>
              </a:solidFill>
              <a:latin typeface="Bahnschrift SemiBold SemiConden" panose="020B0502040204020203" pitchFamily="34" charset="0"/>
            </a:endParaRPr>
          </a:p>
        </p:txBody>
      </p:sp>
      <p:sp>
        <p:nvSpPr>
          <p:cNvPr id="8" name="TextBox 7">
            <a:extLst>
              <a:ext uri="{FF2B5EF4-FFF2-40B4-BE49-F238E27FC236}">
                <a16:creationId xmlns:a16="http://schemas.microsoft.com/office/drawing/2014/main" id="{0CB288C8-9637-CBD1-1B10-FD72FC6C5F29}"/>
              </a:ext>
            </a:extLst>
          </p:cNvPr>
          <p:cNvSpPr txBox="1"/>
          <p:nvPr/>
        </p:nvSpPr>
        <p:spPr>
          <a:xfrm>
            <a:off x="10744200" y="6188214"/>
            <a:ext cx="4851836" cy="707886"/>
          </a:xfrm>
          <a:prstGeom prst="rect">
            <a:avLst/>
          </a:prstGeom>
          <a:noFill/>
        </p:spPr>
        <p:txBody>
          <a:bodyPr wrap="square" rtlCol="0">
            <a:spAutoFit/>
          </a:bodyPr>
          <a:lstStyle/>
          <a:p>
            <a:r>
              <a:rPr lang="vi-VN" sz="4000" dirty="0">
                <a:solidFill>
                  <a:srgbClr val="45F8BD"/>
                </a:solidFill>
                <a:latin typeface="Bahnschrift SemiBold SemiConden" panose="020B0502040204020203" pitchFamily="34" charset="0"/>
                <a:sym typeface="Wingdings" panose="05000000000000000000" pitchFamily="2" charset="2"/>
              </a:rPr>
              <a:t> </a:t>
            </a:r>
            <a:r>
              <a:rPr lang="vi-VN" sz="4000" dirty="0">
                <a:solidFill>
                  <a:schemeClr val="bg1"/>
                </a:solidFill>
                <a:latin typeface="Bahnschrift SemiBold SemiConden" panose="020B0502040204020203" pitchFamily="34" charset="0"/>
                <a:sym typeface="Wingdings" panose="05000000000000000000" pitchFamily="2" charset="2"/>
              </a:rPr>
              <a:t>Demo</a:t>
            </a:r>
            <a:endParaRPr lang="en-US" sz="4000" dirty="0">
              <a:solidFill>
                <a:schemeClr val="bg1"/>
              </a:solidFill>
              <a:latin typeface="Bahnschrift SemiBold SemiConden" panose="020B0502040204020203" pitchFamily="34" charset="0"/>
            </a:endParaRPr>
          </a:p>
        </p:txBody>
      </p:sp>
    </p:spTree>
    <p:extLst>
      <p:ext uri="{BB962C8B-B14F-4D97-AF65-F5344CB8AC3E}">
        <p14:creationId xmlns:p14="http://schemas.microsoft.com/office/powerpoint/2010/main" val="615282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8482" r="7236" b="36687"/>
          <a:stretch>
            <a:fillRect/>
          </a:stretch>
        </p:blipFill>
        <p:spPr>
          <a:xfrm>
            <a:off x="0" y="0"/>
            <a:ext cx="18288000" cy="10287000"/>
          </a:xfrm>
          <a:prstGeom prst="rect">
            <a:avLst/>
          </a:prstGeom>
        </p:spPr>
      </p:pic>
      <p:sp>
        <p:nvSpPr>
          <p:cNvPr id="3" name="TextBox 3"/>
          <p:cNvSpPr txBox="1"/>
          <p:nvPr/>
        </p:nvSpPr>
        <p:spPr>
          <a:xfrm>
            <a:off x="914400" y="190500"/>
            <a:ext cx="14677995" cy="1721562"/>
          </a:xfrm>
          <a:prstGeom prst="rect">
            <a:avLst/>
          </a:prstGeom>
        </p:spPr>
        <p:txBody>
          <a:bodyPr lIns="0" tIns="0" rIns="0" bIns="0" rtlCol="0" anchor="t">
            <a:spAutoFit/>
          </a:bodyPr>
          <a:lstStyle/>
          <a:p>
            <a:pPr marL="0" lvl="0" indent="0">
              <a:lnSpc>
                <a:spcPts val="14316"/>
              </a:lnSpc>
              <a:spcBef>
                <a:spcPct val="0"/>
              </a:spcBef>
            </a:pPr>
            <a:r>
              <a:rPr lang="vi-VN" sz="8800" b="1" dirty="0">
                <a:solidFill>
                  <a:srgbClr val="45F8BD"/>
                </a:solidFill>
                <a:latin typeface="Calibri" panose="020F0502020204030204" pitchFamily="34" charset="0"/>
                <a:ea typeface="Calibri" panose="020F0502020204030204" pitchFamily="34" charset="0"/>
                <a:cs typeface="Calibri" panose="020F0502020204030204" pitchFamily="34" charset="0"/>
              </a:rPr>
              <a:t>3.1. </a:t>
            </a:r>
            <a:r>
              <a:rPr lang="vi-VN" sz="8800" b="1" dirty="0">
                <a:solidFill>
                  <a:srgbClr val="FFFFFF"/>
                </a:solidFill>
                <a:latin typeface="Calibri" panose="020F0502020204030204" pitchFamily="34" charset="0"/>
                <a:ea typeface="Calibri" panose="020F0502020204030204" pitchFamily="34" charset="0"/>
                <a:cs typeface="Calibri" panose="020F0502020204030204" pitchFamily="34" charset="0"/>
              </a:rPr>
              <a:t>Filter là gì</a:t>
            </a:r>
            <a:endParaRPr lang="en-US" sz="8800"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9D1846AB-720A-33D2-18CD-2F9EC7D20DB5}"/>
              </a:ext>
            </a:extLst>
          </p:cNvPr>
          <p:cNvSpPr txBox="1"/>
          <p:nvPr/>
        </p:nvSpPr>
        <p:spPr>
          <a:xfrm>
            <a:off x="1066800" y="2324100"/>
            <a:ext cx="16154400" cy="1200329"/>
          </a:xfrm>
          <a:prstGeom prst="rect">
            <a:avLst/>
          </a:prstGeom>
          <a:noFill/>
        </p:spPr>
        <p:txBody>
          <a:bodyPr wrap="square" rtlCol="0">
            <a:spAutoFit/>
          </a:bodyPr>
          <a:lstStyle/>
          <a:p>
            <a:pPr algn="l" fontAlgn="base">
              <a:spcAft>
                <a:spcPts val="1800"/>
              </a:spcAft>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Filter (Bộ lọc) là một đối tượng được gọi trong quá trình tiền xử lý và hậu xử lý của một yêu cầu.</a:t>
            </a:r>
          </a:p>
        </p:txBody>
      </p:sp>
      <p:sp>
        <p:nvSpPr>
          <p:cNvPr id="4" name="TextBox 3">
            <a:extLst>
              <a:ext uri="{FF2B5EF4-FFF2-40B4-BE49-F238E27FC236}">
                <a16:creationId xmlns:a16="http://schemas.microsoft.com/office/drawing/2014/main" id="{77A116D7-9379-2D33-F3F0-BF92903CCBE7}"/>
              </a:ext>
            </a:extLst>
          </p:cNvPr>
          <p:cNvSpPr txBox="1"/>
          <p:nvPr/>
        </p:nvSpPr>
        <p:spPr>
          <a:xfrm>
            <a:off x="1066800" y="3936467"/>
            <a:ext cx="16154400" cy="1200329"/>
          </a:xfrm>
          <a:prstGeom prst="rect">
            <a:avLst/>
          </a:prstGeom>
          <a:noFill/>
        </p:spPr>
        <p:txBody>
          <a:bodyPr wrap="square" rtlCol="0">
            <a:spAutoFit/>
          </a:bodyPr>
          <a:lstStyle/>
          <a:p>
            <a:pPr algn="l" fontAlgn="base">
              <a:spcAft>
                <a:spcPts val="1800"/>
              </a:spcAft>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Nó dễ kết hợp vào hệ thống, được định nghĩa trong file web.xml. Khi cần có thể thêm hoặc xóa filter mà không ảnh hưởng đến servlet.</a:t>
            </a:r>
            <a:endParaRPr lang="vi-VN" sz="3600" b="1" i="0" dirty="0">
              <a:solidFill>
                <a:srgbClr val="45F8BD"/>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617832B6-4F5F-C599-2C0E-6E06BCF13E6E}"/>
              </a:ext>
            </a:extLst>
          </p:cNvPr>
          <p:cNvSpPr txBox="1"/>
          <p:nvPr/>
        </p:nvSpPr>
        <p:spPr>
          <a:xfrm>
            <a:off x="1066800" y="5510629"/>
            <a:ext cx="16154400" cy="4585871"/>
          </a:xfrm>
          <a:prstGeom prst="rect">
            <a:avLst/>
          </a:prstGeom>
          <a:noFill/>
        </p:spPr>
        <p:txBody>
          <a:bodyPr wrap="square" rtlCol="0">
            <a:spAutoFit/>
          </a:bodyPr>
          <a:lstStyle/>
          <a:p>
            <a:pPr algn="l" fontAlgn="base">
              <a:spcAft>
                <a:spcPts val="1800"/>
              </a:spcAft>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Sử dụng Filter khi:</a:t>
            </a:r>
          </a:p>
          <a:p>
            <a:pPr marL="571500" indent="-571500" algn="l" fontAlgn="base">
              <a:spcAft>
                <a:spcPts val="600"/>
              </a:spcAft>
              <a:buFont typeface="Arial" panose="020B0604020202020204" pitchFamily="34" charset="0"/>
              <a:buChar char="•"/>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ghi lại tất cả các request đến.</a:t>
            </a:r>
          </a:p>
          <a:p>
            <a:pPr marL="571500" indent="-571500" algn="l" fontAlgn="base">
              <a:spcAft>
                <a:spcPts val="600"/>
              </a:spcAft>
              <a:buFont typeface="Arial" panose="020B0604020202020204" pitchFamily="34" charset="0"/>
              <a:buChar char="•"/>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ghi nhật ký địa chỉ IP của máy tính từ các resquests nguồn.</a:t>
            </a:r>
          </a:p>
          <a:p>
            <a:pPr marL="571500" indent="-571500" algn="l" fontAlgn="base">
              <a:spcAft>
                <a:spcPts val="600"/>
              </a:spcAft>
              <a:buFont typeface="Arial" panose="020B0604020202020204" pitchFamily="34" charset="0"/>
              <a:buChar char="•"/>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chuyển đổi.</a:t>
            </a:r>
          </a:p>
          <a:p>
            <a:pPr marL="571500" indent="-571500" algn="l" fontAlgn="base">
              <a:spcAft>
                <a:spcPts val="600"/>
              </a:spcAft>
              <a:buFont typeface="Arial" panose="020B0604020202020204" pitchFamily="34" charset="0"/>
              <a:buChar char="•"/>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nén dữ liệu.</a:t>
            </a:r>
          </a:p>
          <a:p>
            <a:pPr marL="571500" indent="-571500" algn="l" fontAlgn="base">
              <a:spcAft>
                <a:spcPts val="600"/>
              </a:spcAft>
              <a:buFont typeface="Arial" panose="020B0604020202020204" pitchFamily="34" charset="0"/>
              <a:buChar char="•"/>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mã hóa và giải mã.</a:t>
            </a:r>
          </a:p>
          <a:p>
            <a:pPr marL="571500" indent="-571500" algn="l" fontAlgn="base">
              <a:spcAft>
                <a:spcPts val="600"/>
              </a:spcAft>
              <a:buFont typeface="Arial" panose="020B0604020202020204" pitchFamily="34" charset="0"/>
              <a:buChar char="•"/>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xác thực đầu vào, v.v.</a:t>
            </a:r>
          </a:p>
        </p:txBody>
      </p:sp>
    </p:spTree>
    <p:extLst>
      <p:ext uri="{BB962C8B-B14F-4D97-AF65-F5344CB8AC3E}">
        <p14:creationId xmlns:p14="http://schemas.microsoft.com/office/powerpoint/2010/main" val="3050044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8482" r="7236" b="36687"/>
          <a:stretch>
            <a:fillRect/>
          </a:stretch>
        </p:blipFill>
        <p:spPr>
          <a:xfrm>
            <a:off x="0" y="0"/>
            <a:ext cx="18288000" cy="10287000"/>
          </a:xfrm>
          <a:prstGeom prst="rect">
            <a:avLst/>
          </a:prstGeom>
        </p:spPr>
      </p:pic>
      <p:sp>
        <p:nvSpPr>
          <p:cNvPr id="3" name="TextBox 3"/>
          <p:cNvSpPr txBox="1"/>
          <p:nvPr/>
        </p:nvSpPr>
        <p:spPr>
          <a:xfrm>
            <a:off x="914400" y="190500"/>
            <a:ext cx="14677995" cy="1721562"/>
          </a:xfrm>
          <a:prstGeom prst="rect">
            <a:avLst/>
          </a:prstGeom>
        </p:spPr>
        <p:txBody>
          <a:bodyPr lIns="0" tIns="0" rIns="0" bIns="0" rtlCol="0" anchor="t">
            <a:spAutoFit/>
          </a:bodyPr>
          <a:lstStyle/>
          <a:p>
            <a:pPr marL="0" lvl="0" indent="0">
              <a:lnSpc>
                <a:spcPts val="14316"/>
              </a:lnSpc>
              <a:spcBef>
                <a:spcPct val="0"/>
              </a:spcBef>
            </a:pPr>
            <a:r>
              <a:rPr lang="vi-VN" sz="8800" b="1" dirty="0">
                <a:solidFill>
                  <a:srgbClr val="45F8BD"/>
                </a:solidFill>
                <a:latin typeface="Calibri" panose="020F0502020204030204" pitchFamily="34" charset="0"/>
                <a:ea typeface="Calibri" panose="020F0502020204030204" pitchFamily="34" charset="0"/>
                <a:cs typeface="Calibri" panose="020F0502020204030204" pitchFamily="34" charset="0"/>
              </a:rPr>
              <a:t>3.1. </a:t>
            </a:r>
            <a:r>
              <a:rPr lang="vi-VN" sz="8800" b="1" dirty="0">
                <a:solidFill>
                  <a:srgbClr val="FFFFFF"/>
                </a:solidFill>
                <a:latin typeface="Calibri" panose="020F0502020204030204" pitchFamily="34" charset="0"/>
                <a:ea typeface="Calibri" panose="020F0502020204030204" pitchFamily="34" charset="0"/>
                <a:cs typeface="Calibri" panose="020F0502020204030204" pitchFamily="34" charset="0"/>
              </a:rPr>
              <a:t>Filter là gì</a:t>
            </a:r>
            <a:endParaRPr lang="en-US" sz="8800"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9D1846AB-720A-33D2-18CD-2F9EC7D20DB5}"/>
              </a:ext>
            </a:extLst>
          </p:cNvPr>
          <p:cNvSpPr txBox="1"/>
          <p:nvPr/>
        </p:nvSpPr>
        <p:spPr>
          <a:xfrm>
            <a:off x="1066800" y="2324100"/>
            <a:ext cx="16154400" cy="646331"/>
          </a:xfrm>
          <a:prstGeom prst="rect">
            <a:avLst/>
          </a:prstGeom>
          <a:noFill/>
        </p:spPr>
        <p:txBody>
          <a:bodyPr wrap="square" rtlCol="0">
            <a:spAutoFit/>
          </a:bodyPr>
          <a:lstStyle/>
          <a:p>
            <a:pPr algn="l" fontAlgn="base">
              <a:spcAft>
                <a:spcPts val="1800"/>
              </a:spcAft>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Cấu hình Filter (trong file web.xml)</a:t>
            </a:r>
          </a:p>
        </p:txBody>
      </p:sp>
      <p:sp>
        <p:nvSpPr>
          <p:cNvPr id="6" name="TextBox 5">
            <a:extLst>
              <a:ext uri="{FF2B5EF4-FFF2-40B4-BE49-F238E27FC236}">
                <a16:creationId xmlns:a16="http://schemas.microsoft.com/office/drawing/2014/main" id="{A3A993E1-80EE-DBDD-938D-D4955A7415C1}"/>
              </a:ext>
            </a:extLst>
          </p:cNvPr>
          <p:cNvSpPr txBox="1"/>
          <p:nvPr/>
        </p:nvSpPr>
        <p:spPr>
          <a:xfrm>
            <a:off x="1066800" y="3281645"/>
            <a:ext cx="16154400" cy="6694140"/>
          </a:xfrm>
          <a:prstGeom prst="rect">
            <a:avLst/>
          </a:prstGeom>
          <a:noFill/>
        </p:spPr>
        <p:txBody>
          <a:bodyPr wrap="square" rtlCol="0">
            <a:spAutoFit/>
          </a:bodyPr>
          <a:lstStyle/>
          <a:p>
            <a:pPr algn="l" fontAlgn="base">
              <a:spcAft>
                <a:spcPts val="1800"/>
              </a:spcAft>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&lt;filter&gt;</a:t>
            </a:r>
          </a:p>
          <a:p>
            <a:pPr algn="l" fontAlgn="base">
              <a:spcAft>
                <a:spcPts val="1800"/>
              </a:spcAft>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&lt;filter-name&gt;RequestLoggingFilter&lt;/filter-name&gt; &lt;!-- mandatory --&gt;</a:t>
            </a:r>
          </a:p>
          <a:p>
            <a:pPr algn="l" fontAlgn="base">
              <a:spcAft>
                <a:spcPts val="1800"/>
              </a:spcAft>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&lt;filter-class&gt;com.journaldev.servlet.filters.RequestLoggingFilter&lt;/filter-class&gt; &lt;!-- mandatory --&gt;</a:t>
            </a:r>
          </a:p>
          <a:p>
            <a:pPr algn="l" fontAlgn="base">
              <a:spcAft>
                <a:spcPts val="1800"/>
              </a:spcAft>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&lt;init-param&gt; &lt;!-- optional --&gt;</a:t>
            </a:r>
          </a:p>
          <a:p>
            <a:pPr algn="l" fontAlgn="base">
              <a:spcAft>
                <a:spcPts val="1800"/>
              </a:spcAft>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&lt;param-name&gt;test&lt;/param-name&gt;</a:t>
            </a:r>
          </a:p>
          <a:p>
            <a:pPr algn="l" fontAlgn="base">
              <a:spcAft>
                <a:spcPts val="1800"/>
              </a:spcAft>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&lt;param-value&gt;testValue&lt;/param-value&gt;</a:t>
            </a:r>
          </a:p>
          <a:p>
            <a:pPr algn="l" fontAlgn="base">
              <a:spcAft>
                <a:spcPts val="1800"/>
              </a:spcAft>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&lt;/init-param&gt;</a:t>
            </a:r>
          </a:p>
          <a:p>
            <a:pPr algn="l" fontAlgn="base">
              <a:spcAft>
                <a:spcPts val="1800"/>
              </a:spcAft>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&lt;/filter&gt;</a:t>
            </a:r>
          </a:p>
        </p:txBody>
      </p:sp>
    </p:spTree>
    <p:extLst>
      <p:ext uri="{BB962C8B-B14F-4D97-AF65-F5344CB8AC3E}">
        <p14:creationId xmlns:p14="http://schemas.microsoft.com/office/powerpoint/2010/main" val="1836133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8482" r="7236" b="36687"/>
          <a:stretch>
            <a:fillRect/>
          </a:stretch>
        </p:blipFill>
        <p:spPr>
          <a:xfrm>
            <a:off x="0" y="0"/>
            <a:ext cx="18288000" cy="10287000"/>
          </a:xfrm>
          <a:prstGeom prst="rect">
            <a:avLst/>
          </a:prstGeom>
        </p:spPr>
      </p:pic>
      <p:sp>
        <p:nvSpPr>
          <p:cNvPr id="3" name="TextBox 3"/>
          <p:cNvSpPr txBox="1"/>
          <p:nvPr/>
        </p:nvSpPr>
        <p:spPr>
          <a:xfrm>
            <a:off x="914400" y="190500"/>
            <a:ext cx="14677995" cy="1721562"/>
          </a:xfrm>
          <a:prstGeom prst="rect">
            <a:avLst/>
          </a:prstGeom>
        </p:spPr>
        <p:txBody>
          <a:bodyPr lIns="0" tIns="0" rIns="0" bIns="0" rtlCol="0" anchor="t">
            <a:spAutoFit/>
          </a:bodyPr>
          <a:lstStyle/>
          <a:p>
            <a:pPr marL="0" lvl="0" indent="0">
              <a:lnSpc>
                <a:spcPts val="14316"/>
              </a:lnSpc>
              <a:spcBef>
                <a:spcPct val="0"/>
              </a:spcBef>
            </a:pPr>
            <a:r>
              <a:rPr lang="vi-VN" sz="8800" b="1" dirty="0">
                <a:solidFill>
                  <a:srgbClr val="45F8BD"/>
                </a:solidFill>
                <a:latin typeface="Calibri" panose="020F0502020204030204" pitchFamily="34" charset="0"/>
                <a:ea typeface="Calibri" panose="020F0502020204030204" pitchFamily="34" charset="0"/>
                <a:cs typeface="Calibri" panose="020F0502020204030204" pitchFamily="34" charset="0"/>
              </a:rPr>
              <a:t>3.1. </a:t>
            </a:r>
            <a:r>
              <a:rPr lang="vi-VN" sz="8800" b="1" dirty="0">
                <a:solidFill>
                  <a:srgbClr val="FFFFFF"/>
                </a:solidFill>
                <a:latin typeface="Calibri" panose="020F0502020204030204" pitchFamily="34" charset="0"/>
                <a:ea typeface="Calibri" panose="020F0502020204030204" pitchFamily="34" charset="0"/>
                <a:cs typeface="Calibri" panose="020F0502020204030204" pitchFamily="34" charset="0"/>
              </a:rPr>
              <a:t>Filter là gì</a:t>
            </a:r>
            <a:endParaRPr lang="en-US" sz="8800"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9D1846AB-720A-33D2-18CD-2F9EC7D20DB5}"/>
              </a:ext>
            </a:extLst>
          </p:cNvPr>
          <p:cNvSpPr txBox="1"/>
          <p:nvPr/>
        </p:nvSpPr>
        <p:spPr>
          <a:xfrm>
            <a:off x="1066800" y="2324100"/>
            <a:ext cx="16154400" cy="646331"/>
          </a:xfrm>
          <a:prstGeom prst="rect">
            <a:avLst/>
          </a:prstGeom>
          <a:noFill/>
        </p:spPr>
        <p:txBody>
          <a:bodyPr wrap="square" rtlCol="0">
            <a:spAutoFit/>
          </a:bodyPr>
          <a:lstStyle/>
          <a:p>
            <a:pPr algn="l" fontAlgn="base">
              <a:spcAft>
                <a:spcPts val="1800"/>
              </a:spcAft>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Cấu hình Filter (trong file web.xml)</a:t>
            </a:r>
          </a:p>
        </p:txBody>
      </p:sp>
      <p:sp>
        <p:nvSpPr>
          <p:cNvPr id="6" name="TextBox 5">
            <a:extLst>
              <a:ext uri="{FF2B5EF4-FFF2-40B4-BE49-F238E27FC236}">
                <a16:creationId xmlns:a16="http://schemas.microsoft.com/office/drawing/2014/main" id="{A3A993E1-80EE-DBDD-938D-D4955A7415C1}"/>
              </a:ext>
            </a:extLst>
          </p:cNvPr>
          <p:cNvSpPr txBox="1"/>
          <p:nvPr/>
        </p:nvSpPr>
        <p:spPr>
          <a:xfrm>
            <a:off x="1066800" y="3281645"/>
            <a:ext cx="16154400" cy="5124480"/>
          </a:xfrm>
          <a:prstGeom prst="rect">
            <a:avLst/>
          </a:prstGeom>
          <a:noFill/>
        </p:spPr>
        <p:txBody>
          <a:bodyPr wrap="square" rtlCol="0">
            <a:spAutoFit/>
          </a:bodyPr>
          <a:lstStyle/>
          <a:p>
            <a:pPr algn="l" fontAlgn="base">
              <a:spcAft>
                <a:spcPts val="1800"/>
              </a:spcAft>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&lt;filter-mapping&gt;</a:t>
            </a:r>
          </a:p>
          <a:p>
            <a:pPr algn="l" fontAlgn="base">
              <a:spcAft>
                <a:spcPts val="1800"/>
              </a:spcAft>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&lt;filter-name&gt;RequestLoggingFilter&lt;/filter-name&gt; &lt;!-- mandatory --&gt;</a:t>
            </a:r>
          </a:p>
          <a:p>
            <a:pPr algn="l" fontAlgn="base">
              <a:spcAft>
                <a:spcPts val="1800"/>
              </a:spcAft>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&lt;url-pattern&gt;/*&lt;/url-pattern&gt; &lt;!-- either url-pattern or servlet-name is mandatory --&gt;</a:t>
            </a:r>
          </a:p>
          <a:p>
            <a:pPr algn="l" fontAlgn="base">
              <a:spcAft>
                <a:spcPts val="1800"/>
              </a:spcAft>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&lt;servlet-name&gt;LoginServlet&lt;/servlet-name&gt;</a:t>
            </a:r>
          </a:p>
          <a:p>
            <a:pPr algn="l" fontAlgn="base">
              <a:spcAft>
                <a:spcPts val="1800"/>
              </a:spcAft>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&lt;dispatcher&gt;REQUEST&lt;/dispatcher&gt;</a:t>
            </a:r>
          </a:p>
          <a:p>
            <a:pPr algn="l" fontAlgn="base">
              <a:spcAft>
                <a:spcPts val="1800"/>
              </a:spcAft>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&lt;/filter-mapping&gt;</a:t>
            </a:r>
          </a:p>
        </p:txBody>
      </p:sp>
    </p:spTree>
    <p:extLst>
      <p:ext uri="{BB962C8B-B14F-4D97-AF65-F5344CB8AC3E}">
        <p14:creationId xmlns:p14="http://schemas.microsoft.com/office/powerpoint/2010/main" val="363310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33030"/>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91B16C5-C965-7449-3488-4BC9D54B4AB7}"/>
              </a:ext>
            </a:extLst>
          </p:cNvPr>
          <p:cNvPicPr>
            <a:picLocks noChangeAspect="1"/>
          </p:cNvPicPr>
          <p:nvPr/>
        </p:nvPicPr>
        <p:blipFill>
          <a:blip r:embed="rId3"/>
          <a:stretch>
            <a:fillRect/>
          </a:stretch>
        </p:blipFill>
        <p:spPr>
          <a:xfrm>
            <a:off x="2346690" y="3217360"/>
            <a:ext cx="13883910" cy="6747880"/>
          </a:xfrm>
          <a:prstGeom prst="rect">
            <a:avLst/>
          </a:prstGeom>
        </p:spPr>
      </p:pic>
      <p:sp>
        <p:nvSpPr>
          <p:cNvPr id="11" name="TextBox 3">
            <a:extLst>
              <a:ext uri="{FF2B5EF4-FFF2-40B4-BE49-F238E27FC236}">
                <a16:creationId xmlns:a16="http://schemas.microsoft.com/office/drawing/2014/main" id="{ECA2E176-8C5D-8FA6-52F3-9FA7E6972130}"/>
              </a:ext>
            </a:extLst>
          </p:cNvPr>
          <p:cNvSpPr txBox="1"/>
          <p:nvPr/>
        </p:nvSpPr>
        <p:spPr>
          <a:xfrm>
            <a:off x="1805002" y="190500"/>
            <a:ext cx="14677995" cy="1646220"/>
          </a:xfrm>
          <a:prstGeom prst="rect">
            <a:avLst/>
          </a:prstGeom>
        </p:spPr>
        <p:txBody>
          <a:bodyPr lIns="0" tIns="0" rIns="0" bIns="0" rtlCol="0" anchor="t">
            <a:spAutoFit/>
          </a:bodyPr>
          <a:lstStyle/>
          <a:p>
            <a:pPr marL="0" lvl="0" indent="0" algn="ctr">
              <a:lnSpc>
                <a:spcPts val="14316"/>
              </a:lnSpc>
              <a:spcBef>
                <a:spcPct val="0"/>
              </a:spcBef>
            </a:pPr>
            <a:r>
              <a:rPr lang="vi-VN" sz="7200" b="1" dirty="0">
                <a:solidFill>
                  <a:srgbClr val="45F8BD"/>
                </a:solidFill>
                <a:latin typeface="Calibri" panose="020F0502020204030204" pitchFamily="34" charset="0"/>
                <a:ea typeface="Calibri" panose="020F0502020204030204" pitchFamily="34" charset="0"/>
                <a:cs typeface="Calibri" panose="020F0502020204030204" pitchFamily="34" charset="0"/>
              </a:rPr>
              <a:t>Một số trường hợp sử dụng Filter</a:t>
            </a:r>
            <a:endParaRPr lang="en-US" sz="7200"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B5DF8C01-12D5-FCCF-B24E-BF71F52242C2}"/>
              </a:ext>
            </a:extLst>
          </p:cNvPr>
          <p:cNvSpPr txBox="1"/>
          <p:nvPr/>
        </p:nvSpPr>
        <p:spPr>
          <a:xfrm>
            <a:off x="1066799" y="2171700"/>
            <a:ext cx="16154400" cy="646331"/>
          </a:xfrm>
          <a:prstGeom prst="rect">
            <a:avLst/>
          </a:prstGeom>
          <a:noFill/>
        </p:spPr>
        <p:txBody>
          <a:bodyPr wrap="square" rtlCol="0">
            <a:spAutoFit/>
          </a:bodyPr>
          <a:lstStyle/>
          <a:p>
            <a:pPr algn="ctr" fontAlgn="base">
              <a:spcAft>
                <a:spcPts val="1800"/>
              </a:spcAft>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Trường hợp 1</a:t>
            </a:r>
          </a:p>
        </p:txBody>
      </p:sp>
    </p:spTree>
    <p:extLst>
      <p:ext uri="{BB962C8B-B14F-4D97-AF65-F5344CB8AC3E}">
        <p14:creationId xmlns:p14="http://schemas.microsoft.com/office/powerpoint/2010/main" val="694290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33030"/>
        </a:solidFill>
        <a:effectLst/>
      </p:bgPr>
    </p:bg>
    <p:spTree>
      <p:nvGrpSpPr>
        <p:cNvPr id="1" name=""/>
        <p:cNvGrpSpPr/>
        <p:nvPr/>
      </p:nvGrpSpPr>
      <p:grpSpPr>
        <a:xfrm>
          <a:off x="0" y="0"/>
          <a:ext cx="0" cy="0"/>
          <a:chOff x="0" y="0"/>
          <a:chExt cx="0" cy="0"/>
        </a:xfrm>
      </p:grpSpPr>
      <p:sp>
        <p:nvSpPr>
          <p:cNvPr id="11" name="TextBox 3">
            <a:extLst>
              <a:ext uri="{FF2B5EF4-FFF2-40B4-BE49-F238E27FC236}">
                <a16:creationId xmlns:a16="http://schemas.microsoft.com/office/drawing/2014/main" id="{ECA2E176-8C5D-8FA6-52F3-9FA7E6972130}"/>
              </a:ext>
            </a:extLst>
          </p:cNvPr>
          <p:cNvSpPr txBox="1"/>
          <p:nvPr/>
        </p:nvSpPr>
        <p:spPr>
          <a:xfrm>
            <a:off x="1805002" y="190500"/>
            <a:ext cx="14677995" cy="1646220"/>
          </a:xfrm>
          <a:prstGeom prst="rect">
            <a:avLst/>
          </a:prstGeom>
        </p:spPr>
        <p:txBody>
          <a:bodyPr lIns="0" tIns="0" rIns="0" bIns="0" rtlCol="0" anchor="t">
            <a:spAutoFit/>
          </a:bodyPr>
          <a:lstStyle/>
          <a:p>
            <a:pPr marL="0" lvl="0" indent="0" algn="ctr">
              <a:lnSpc>
                <a:spcPts val="14316"/>
              </a:lnSpc>
              <a:spcBef>
                <a:spcPct val="0"/>
              </a:spcBef>
            </a:pPr>
            <a:r>
              <a:rPr lang="vi-VN" sz="7200" b="1" dirty="0">
                <a:solidFill>
                  <a:srgbClr val="45F8BD"/>
                </a:solidFill>
                <a:latin typeface="Calibri" panose="020F0502020204030204" pitchFamily="34" charset="0"/>
                <a:ea typeface="Calibri" panose="020F0502020204030204" pitchFamily="34" charset="0"/>
                <a:cs typeface="Calibri" panose="020F0502020204030204" pitchFamily="34" charset="0"/>
              </a:rPr>
              <a:t>Một số trường hợp sử dụng Filter</a:t>
            </a:r>
            <a:endParaRPr lang="en-US" sz="7200"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B5DF8C01-12D5-FCCF-B24E-BF71F52242C2}"/>
              </a:ext>
            </a:extLst>
          </p:cNvPr>
          <p:cNvSpPr txBox="1"/>
          <p:nvPr/>
        </p:nvSpPr>
        <p:spPr>
          <a:xfrm>
            <a:off x="1066799" y="2171700"/>
            <a:ext cx="16154400" cy="646331"/>
          </a:xfrm>
          <a:prstGeom prst="rect">
            <a:avLst/>
          </a:prstGeom>
          <a:noFill/>
        </p:spPr>
        <p:txBody>
          <a:bodyPr wrap="square" rtlCol="0">
            <a:spAutoFit/>
          </a:bodyPr>
          <a:lstStyle/>
          <a:p>
            <a:pPr algn="ctr" fontAlgn="base">
              <a:spcAft>
                <a:spcPts val="1800"/>
              </a:spcAft>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Trường hợp 2</a:t>
            </a:r>
          </a:p>
        </p:txBody>
      </p:sp>
      <p:pic>
        <p:nvPicPr>
          <p:cNvPr id="2" name="Picture 1">
            <a:extLst>
              <a:ext uri="{FF2B5EF4-FFF2-40B4-BE49-F238E27FC236}">
                <a16:creationId xmlns:a16="http://schemas.microsoft.com/office/drawing/2014/main" id="{959C3477-B4F9-21B8-F5E0-13608F3820E1}"/>
              </a:ext>
            </a:extLst>
          </p:cNvPr>
          <p:cNvPicPr>
            <a:picLocks noChangeAspect="1"/>
          </p:cNvPicPr>
          <p:nvPr/>
        </p:nvPicPr>
        <p:blipFill>
          <a:blip r:embed="rId3"/>
          <a:stretch>
            <a:fillRect/>
          </a:stretch>
        </p:blipFill>
        <p:spPr>
          <a:xfrm>
            <a:off x="2160103" y="3695700"/>
            <a:ext cx="13967792" cy="5181602"/>
          </a:xfrm>
          <a:prstGeom prst="rect">
            <a:avLst/>
          </a:prstGeom>
        </p:spPr>
      </p:pic>
    </p:spTree>
    <p:extLst>
      <p:ext uri="{BB962C8B-B14F-4D97-AF65-F5344CB8AC3E}">
        <p14:creationId xmlns:p14="http://schemas.microsoft.com/office/powerpoint/2010/main" val="740832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33030"/>
        </a:solidFill>
        <a:effectLst/>
      </p:bgPr>
    </p:bg>
    <p:spTree>
      <p:nvGrpSpPr>
        <p:cNvPr id="1" name=""/>
        <p:cNvGrpSpPr/>
        <p:nvPr/>
      </p:nvGrpSpPr>
      <p:grpSpPr>
        <a:xfrm>
          <a:off x="0" y="0"/>
          <a:ext cx="0" cy="0"/>
          <a:chOff x="0" y="0"/>
          <a:chExt cx="0" cy="0"/>
        </a:xfrm>
      </p:grpSpPr>
      <p:sp>
        <p:nvSpPr>
          <p:cNvPr id="11" name="TextBox 3">
            <a:extLst>
              <a:ext uri="{FF2B5EF4-FFF2-40B4-BE49-F238E27FC236}">
                <a16:creationId xmlns:a16="http://schemas.microsoft.com/office/drawing/2014/main" id="{ECA2E176-8C5D-8FA6-52F3-9FA7E6972130}"/>
              </a:ext>
            </a:extLst>
          </p:cNvPr>
          <p:cNvSpPr txBox="1"/>
          <p:nvPr/>
        </p:nvSpPr>
        <p:spPr>
          <a:xfrm>
            <a:off x="1805002" y="190500"/>
            <a:ext cx="14677995" cy="1646220"/>
          </a:xfrm>
          <a:prstGeom prst="rect">
            <a:avLst/>
          </a:prstGeom>
        </p:spPr>
        <p:txBody>
          <a:bodyPr lIns="0" tIns="0" rIns="0" bIns="0" rtlCol="0" anchor="t">
            <a:spAutoFit/>
          </a:bodyPr>
          <a:lstStyle/>
          <a:p>
            <a:pPr marL="0" lvl="0" indent="0" algn="ctr">
              <a:lnSpc>
                <a:spcPts val="14316"/>
              </a:lnSpc>
              <a:spcBef>
                <a:spcPct val="0"/>
              </a:spcBef>
            </a:pPr>
            <a:r>
              <a:rPr lang="vi-VN" sz="7200" b="1" dirty="0">
                <a:solidFill>
                  <a:srgbClr val="45F8BD"/>
                </a:solidFill>
                <a:latin typeface="Calibri" panose="020F0502020204030204" pitchFamily="34" charset="0"/>
                <a:ea typeface="Calibri" panose="020F0502020204030204" pitchFamily="34" charset="0"/>
                <a:cs typeface="Calibri" panose="020F0502020204030204" pitchFamily="34" charset="0"/>
              </a:rPr>
              <a:t>Một số trường hợp sử dụng Filter</a:t>
            </a:r>
            <a:endParaRPr lang="en-US" sz="7200"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B5DF8C01-12D5-FCCF-B24E-BF71F52242C2}"/>
              </a:ext>
            </a:extLst>
          </p:cNvPr>
          <p:cNvSpPr txBox="1"/>
          <p:nvPr/>
        </p:nvSpPr>
        <p:spPr>
          <a:xfrm>
            <a:off x="1066799" y="2171700"/>
            <a:ext cx="16154400" cy="646331"/>
          </a:xfrm>
          <a:prstGeom prst="rect">
            <a:avLst/>
          </a:prstGeom>
          <a:noFill/>
        </p:spPr>
        <p:txBody>
          <a:bodyPr wrap="square" rtlCol="0">
            <a:spAutoFit/>
          </a:bodyPr>
          <a:lstStyle/>
          <a:p>
            <a:pPr algn="ctr" fontAlgn="base">
              <a:spcAft>
                <a:spcPts val="1800"/>
              </a:spcAft>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Trường hợp 3</a:t>
            </a:r>
          </a:p>
        </p:txBody>
      </p:sp>
      <p:pic>
        <p:nvPicPr>
          <p:cNvPr id="2" name="Picture 1">
            <a:extLst>
              <a:ext uri="{FF2B5EF4-FFF2-40B4-BE49-F238E27FC236}">
                <a16:creationId xmlns:a16="http://schemas.microsoft.com/office/drawing/2014/main" id="{8D9219BD-3CCD-4DFB-E6A8-915255D53B66}"/>
              </a:ext>
            </a:extLst>
          </p:cNvPr>
          <p:cNvPicPr>
            <a:picLocks noChangeAspect="1"/>
          </p:cNvPicPr>
          <p:nvPr/>
        </p:nvPicPr>
        <p:blipFill>
          <a:blip r:embed="rId3"/>
          <a:stretch>
            <a:fillRect/>
          </a:stretch>
        </p:blipFill>
        <p:spPr>
          <a:xfrm>
            <a:off x="2025040" y="2818031"/>
            <a:ext cx="14237918" cy="6705600"/>
          </a:xfrm>
          <a:prstGeom prst="rect">
            <a:avLst/>
          </a:prstGeom>
        </p:spPr>
      </p:pic>
    </p:spTree>
    <p:extLst>
      <p:ext uri="{BB962C8B-B14F-4D97-AF65-F5344CB8AC3E}">
        <p14:creationId xmlns:p14="http://schemas.microsoft.com/office/powerpoint/2010/main" val="3451070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33030"/>
        </a:solidFill>
        <a:effectLst/>
      </p:bgPr>
    </p:bg>
    <p:spTree>
      <p:nvGrpSpPr>
        <p:cNvPr id="1" name=""/>
        <p:cNvGrpSpPr/>
        <p:nvPr/>
      </p:nvGrpSpPr>
      <p:grpSpPr>
        <a:xfrm>
          <a:off x="0" y="0"/>
          <a:ext cx="0" cy="0"/>
          <a:chOff x="0" y="0"/>
          <a:chExt cx="0" cy="0"/>
        </a:xfrm>
      </p:grpSpPr>
      <p:sp>
        <p:nvSpPr>
          <p:cNvPr id="11" name="TextBox 3">
            <a:extLst>
              <a:ext uri="{FF2B5EF4-FFF2-40B4-BE49-F238E27FC236}">
                <a16:creationId xmlns:a16="http://schemas.microsoft.com/office/drawing/2014/main" id="{ECA2E176-8C5D-8FA6-52F3-9FA7E6972130}"/>
              </a:ext>
            </a:extLst>
          </p:cNvPr>
          <p:cNvSpPr txBox="1"/>
          <p:nvPr/>
        </p:nvSpPr>
        <p:spPr>
          <a:xfrm>
            <a:off x="1805002" y="190500"/>
            <a:ext cx="14677995" cy="1646220"/>
          </a:xfrm>
          <a:prstGeom prst="rect">
            <a:avLst/>
          </a:prstGeom>
        </p:spPr>
        <p:txBody>
          <a:bodyPr lIns="0" tIns="0" rIns="0" bIns="0" rtlCol="0" anchor="t">
            <a:spAutoFit/>
          </a:bodyPr>
          <a:lstStyle/>
          <a:p>
            <a:pPr marL="0" lvl="0" indent="0" algn="ctr">
              <a:lnSpc>
                <a:spcPts val="14316"/>
              </a:lnSpc>
              <a:spcBef>
                <a:spcPct val="0"/>
              </a:spcBef>
            </a:pPr>
            <a:r>
              <a:rPr lang="vi-VN" sz="7200" b="1" dirty="0">
                <a:solidFill>
                  <a:srgbClr val="45F8BD"/>
                </a:solidFill>
                <a:latin typeface="Calibri" panose="020F0502020204030204" pitchFamily="34" charset="0"/>
                <a:ea typeface="Calibri" panose="020F0502020204030204" pitchFamily="34" charset="0"/>
                <a:cs typeface="Calibri" panose="020F0502020204030204" pitchFamily="34" charset="0"/>
              </a:rPr>
              <a:t>Các phương thức Servlet Filter</a:t>
            </a:r>
            <a:endParaRPr lang="en-US" sz="7200"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4" name="Table 4">
            <a:extLst>
              <a:ext uri="{FF2B5EF4-FFF2-40B4-BE49-F238E27FC236}">
                <a16:creationId xmlns:a16="http://schemas.microsoft.com/office/drawing/2014/main" id="{D0DE5D52-E7C4-1FBB-6ABF-9A6BD89BFB74}"/>
              </a:ext>
            </a:extLst>
          </p:cNvPr>
          <p:cNvGraphicFramePr>
            <a:graphicFrameLocks noGrp="1"/>
          </p:cNvGraphicFramePr>
          <p:nvPr>
            <p:extLst>
              <p:ext uri="{D42A27DB-BD31-4B8C-83A1-F6EECF244321}">
                <p14:modId xmlns:p14="http://schemas.microsoft.com/office/powerpoint/2010/main" val="2247467030"/>
              </p:ext>
            </p:extLst>
          </p:nvPr>
        </p:nvGraphicFramePr>
        <p:xfrm>
          <a:off x="2133598" y="3872330"/>
          <a:ext cx="14020801" cy="3596640"/>
        </p:xfrm>
        <a:graphic>
          <a:graphicData uri="http://schemas.openxmlformats.org/drawingml/2006/table">
            <a:tbl>
              <a:tblPr firstRow="1" bandRow="1">
                <a:tableStyleId>{073A0DAA-6AF3-43AB-8588-CEC1D06C72B9}</a:tableStyleId>
              </a:tblPr>
              <a:tblGrid>
                <a:gridCol w="914401">
                  <a:extLst>
                    <a:ext uri="{9D8B030D-6E8A-4147-A177-3AD203B41FA5}">
                      <a16:colId xmlns:a16="http://schemas.microsoft.com/office/drawing/2014/main" val="593400775"/>
                    </a:ext>
                  </a:extLst>
                </a:gridCol>
                <a:gridCol w="4343400">
                  <a:extLst>
                    <a:ext uri="{9D8B030D-6E8A-4147-A177-3AD203B41FA5}">
                      <a16:colId xmlns:a16="http://schemas.microsoft.com/office/drawing/2014/main" val="2395493740"/>
                    </a:ext>
                  </a:extLst>
                </a:gridCol>
                <a:gridCol w="8763000">
                  <a:extLst>
                    <a:ext uri="{9D8B030D-6E8A-4147-A177-3AD203B41FA5}">
                      <a16:colId xmlns:a16="http://schemas.microsoft.com/office/drawing/2014/main" val="4228685771"/>
                    </a:ext>
                  </a:extLst>
                </a:gridCol>
              </a:tblGrid>
              <a:tr h="762000">
                <a:tc>
                  <a:txBody>
                    <a:bodyPr/>
                    <a:lstStyle/>
                    <a:p>
                      <a:pPr algn="ctr"/>
                      <a:r>
                        <a:rPr lang="en-US" sz="2400" dirty="0">
                          <a:latin typeface="Calibri" panose="020F0502020204030204" pitchFamily="34" charset="0"/>
                          <a:ea typeface="Calibri" panose="020F0502020204030204" pitchFamily="34" charset="0"/>
                          <a:cs typeface="Calibri" panose="020F0502020204030204" pitchFamily="34" charset="0"/>
                        </a:rPr>
                        <a:t>STT</a:t>
                      </a:r>
                    </a:p>
                  </a:txBody>
                  <a:tcPr>
                    <a:solidFill>
                      <a:srgbClr val="45F8BD"/>
                    </a:solidFill>
                  </a:tcPr>
                </a:tc>
                <a:tc>
                  <a:txBody>
                    <a:bodyPr/>
                    <a:lstStyle/>
                    <a:p>
                      <a:pPr algn="ctr"/>
                      <a:r>
                        <a:rPr lang="vi-VN" sz="2400" dirty="0">
                          <a:latin typeface="Calibri" panose="020F0502020204030204" pitchFamily="34" charset="0"/>
                          <a:ea typeface="Calibri" panose="020F0502020204030204" pitchFamily="34" charset="0"/>
                          <a:cs typeface="Calibri" panose="020F0502020204030204" pitchFamily="34" charset="0"/>
                        </a:rPr>
                        <a:t>Phương thức</a:t>
                      </a:r>
                      <a:endParaRPr lang="en-US" sz="2400" dirty="0">
                        <a:latin typeface="Calibri" panose="020F0502020204030204" pitchFamily="34" charset="0"/>
                        <a:ea typeface="Calibri" panose="020F0502020204030204" pitchFamily="34" charset="0"/>
                        <a:cs typeface="Calibri" panose="020F0502020204030204" pitchFamily="34" charset="0"/>
                      </a:endParaRPr>
                    </a:p>
                  </a:txBody>
                  <a:tcPr>
                    <a:solidFill>
                      <a:srgbClr val="45F8BD"/>
                    </a:solidFill>
                  </a:tcPr>
                </a:tc>
                <a:tc>
                  <a:txBody>
                    <a:bodyPr/>
                    <a:lstStyle/>
                    <a:p>
                      <a:pPr algn="ctr"/>
                      <a:r>
                        <a:rPr lang="vi-VN" sz="2400" dirty="0">
                          <a:latin typeface="Calibri" panose="020F0502020204030204" pitchFamily="34" charset="0"/>
                          <a:ea typeface="Calibri" panose="020F0502020204030204" pitchFamily="34" charset="0"/>
                          <a:cs typeface="Calibri" panose="020F0502020204030204" pitchFamily="34" charset="0"/>
                        </a:rPr>
                        <a:t>Miêu tả</a:t>
                      </a:r>
                      <a:endParaRPr lang="en-US" sz="2400" dirty="0">
                        <a:latin typeface="Calibri" panose="020F0502020204030204" pitchFamily="34" charset="0"/>
                        <a:ea typeface="Calibri" panose="020F0502020204030204" pitchFamily="34" charset="0"/>
                        <a:cs typeface="Calibri" panose="020F0502020204030204" pitchFamily="34" charset="0"/>
                      </a:endParaRPr>
                    </a:p>
                  </a:txBody>
                  <a:tcPr>
                    <a:solidFill>
                      <a:srgbClr val="45F8BD"/>
                    </a:solidFill>
                  </a:tcPr>
                </a:tc>
                <a:extLst>
                  <a:ext uri="{0D108BD9-81ED-4DB2-BD59-A6C34878D82A}">
                    <a16:rowId xmlns:a16="http://schemas.microsoft.com/office/drawing/2014/main" val="3350165346"/>
                  </a:ext>
                </a:extLst>
              </a:tr>
              <a:tr h="619760">
                <a:tc>
                  <a:txBody>
                    <a:bodyPr/>
                    <a:lstStyle/>
                    <a:p>
                      <a:pPr algn="ctr"/>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rPr>
                        <a:t>1</a:t>
                      </a:r>
                    </a:p>
                  </a:txBody>
                  <a:tcPr>
                    <a:noFill/>
                  </a:tcPr>
                </a:tc>
                <a:tc>
                  <a:txBody>
                    <a:bodyPr/>
                    <a:lstStyle/>
                    <a:p>
                      <a:pPr algn="l"/>
                      <a:r>
                        <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rPr>
                        <a:t>public void </a:t>
                      </a:r>
                      <a:r>
                        <a:rPr lang="en-US" sz="2400" b="1" dirty="0" err="1">
                          <a:solidFill>
                            <a:schemeClr val="bg1"/>
                          </a:solidFill>
                          <a:latin typeface="Calibri" panose="020F0502020204030204" pitchFamily="34" charset="0"/>
                          <a:ea typeface="Calibri" panose="020F0502020204030204" pitchFamily="34" charset="0"/>
                          <a:cs typeface="Calibri" panose="020F0502020204030204" pitchFamily="34" charset="0"/>
                        </a:rPr>
                        <a:t>doFilter</a:t>
                      </a:r>
                      <a:r>
                        <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2400" b="1" dirty="0" err="1">
                          <a:solidFill>
                            <a:schemeClr val="bg1"/>
                          </a:solidFill>
                          <a:latin typeface="Calibri" panose="020F0502020204030204" pitchFamily="34" charset="0"/>
                          <a:ea typeface="Calibri" panose="020F0502020204030204" pitchFamily="34" charset="0"/>
                          <a:cs typeface="Calibri" panose="020F0502020204030204" pitchFamily="34" charset="0"/>
                        </a:rPr>
                        <a:t>ServletRequest</a:t>
                      </a:r>
                      <a:r>
                        <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2400" b="1" dirty="0" err="1">
                          <a:solidFill>
                            <a:schemeClr val="bg1"/>
                          </a:solidFill>
                          <a:latin typeface="Calibri" panose="020F0502020204030204" pitchFamily="34" charset="0"/>
                          <a:ea typeface="Calibri" panose="020F0502020204030204" pitchFamily="34" charset="0"/>
                          <a:cs typeface="Calibri" panose="020F0502020204030204" pitchFamily="34" charset="0"/>
                        </a:rPr>
                        <a:t>ServletResponse</a:t>
                      </a:r>
                      <a:r>
                        <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2400" b="1" dirty="0" err="1">
                          <a:solidFill>
                            <a:schemeClr val="bg1"/>
                          </a:solidFill>
                          <a:latin typeface="Calibri" panose="020F0502020204030204" pitchFamily="34" charset="0"/>
                          <a:ea typeface="Calibri" panose="020F0502020204030204" pitchFamily="34" charset="0"/>
                          <a:cs typeface="Calibri" panose="020F0502020204030204" pitchFamily="34" charset="0"/>
                        </a:rPr>
                        <a:t>FilterChain</a:t>
                      </a:r>
                      <a:r>
                        <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rPr>
                        <a:t>)</a:t>
                      </a:r>
                    </a:p>
                  </a:txBody>
                  <a:tcPr>
                    <a:noFill/>
                  </a:tcPr>
                </a:tc>
                <a:tc>
                  <a:txBody>
                    <a:bodyPr/>
                    <a:lstStyle/>
                    <a:p>
                      <a:pPr algn="l"/>
                      <a:r>
                        <a:rPr lang="vi-VN" sz="2400" b="1" dirty="0">
                          <a:solidFill>
                            <a:schemeClr val="bg1"/>
                          </a:solidFill>
                          <a:latin typeface="Calibri" panose="020F0502020204030204" pitchFamily="34" charset="0"/>
                          <a:ea typeface="Calibri" panose="020F0502020204030204" pitchFamily="34" charset="0"/>
                          <a:cs typeface="Calibri" panose="020F0502020204030204" pitchFamily="34" charset="0"/>
                        </a:rPr>
                        <a:t>Phương thức này được gọi bởi container mỗi khi một cặp request/response được truyền thông qua chain.</a:t>
                      </a:r>
                      <a:endPar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noFill/>
                  </a:tcPr>
                </a:tc>
                <a:extLst>
                  <a:ext uri="{0D108BD9-81ED-4DB2-BD59-A6C34878D82A}">
                    <a16:rowId xmlns:a16="http://schemas.microsoft.com/office/drawing/2014/main" val="3768424478"/>
                  </a:ext>
                </a:extLst>
              </a:tr>
              <a:tr h="619760">
                <a:tc>
                  <a:txBody>
                    <a:bodyPr/>
                    <a:lstStyle/>
                    <a:p>
                      <a:pPr algn="ctr"/>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rPr>
                        <a:t>2</a:t>
                      </a:r>
                    </a:p>
                  </a:txBody>
                  <a:tcPr>
                    <a:noFill/>
                  </a:tcPr>
                </a:tc>
                <a:tc>
                  <a:txBody>
                    <a:bodyPr/>
                    <a:lstStyle/>
                    <a:p>
                      <a:pPr algn="l"/>
                      <a:r>
                        <a:rPr lang="fr-FR" sz="2400" b="1" dirty="0">
                          <a:solidFill>
                            <a:schemeClr val="bg1"/>
                          </a:solidFill>
                          <a:latin typeface="Calibri" panose="020F0502020204030204" pitchFamily="34" charset="0"/>
                          <a:ea typeface="Calibri" panose="020F0502020204030204" pitchFamily="34" charset="0"/>
                          <a:cs typeface="Calibri" panose="020F0502020204030204" pitchFamily="34" charset="0"/>
                        </a:rPr>
                        <a:t>public </a:t>
                      </a:r>
                      <a:r>
                        <a:rPr lang="fr-FR" sz="2400" b="1" dirty="0" err="1">
                          <a:solidFill>
                            <a:schemeClr val="bg1"/>
                          </a:solidFill>
                          <a:latin typeface="Calibri" panose="020F0502020204030204" pitchFamily="34" charset="0"/>
                          <a:ea typeface="Calibri" panose="020F0502020204030204" pitchFamily="34" charset="0"/>
                          <a:cs typeface="Calibri" panose="020F0502020204030204" pitchFamily="34" charset="0"/>
                        </a:rPr>
                        <a:t>void</a:t>
                      </a:r>
                      <a:r>
                        <a:rPr lang="fr-FR" sz="2400" b="1" dirty="0">
                          <a:solidFill>
                            <a:schemeClr val="bg1"/>
                          </a:solidFill>
                          <a:latin typeface="Calibri" panose="020F0502020204030204" pitchFamily="34" charset="0"/>
                          <a:ea typeface="Calibri" panose="020F0502020204030204" pitchFamily="34" charset="0"/>
                          <a:cs typeface="Calibri" panose="020F0502020204030204" pitchFamily="34" charset="0"/>
                        </a:rPr>
                        <a:t> init(</a:t>
                      </a:r>
                      <a:r>
                        <a:rPr lang="fr-FR" sz="2400" b="1" dirty="0" err="1">
                          <a:solidFill>
                            <a:schemeClr val="bg1"/>
                          </a:solidFill>
                          <a:latin typeface="Calibri" panose="020F0502020204030204" pitchFamily="34" charset="0"/>
                          <a:ea typeface="Calibri" panose="020F0502020204030204" pitchFamily="34" charset="0"/>
                          <a:cs typeface="Calibri" panose="020F0502020204030204" pitchFamily="34" charset="0"/>
                        </a:rPr>
                        <a:t>FilterConfig</a:t>
                      </a:r>
                      <a:r>
                        <a:rPr lang="fr-FR" sz="24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fr-FR" sz="2400" b="1" dirty="0" err="1">
                          <a:solidFill>
                            <a:schemeClr val="bg1"/>
                          </a:solidFill>
                          <a:latin typeface="Calibri" panose="020F0502020204030204" pitchFamily="34" charset="0"/>
                          <a:ea typeface="Calibri" panose="020F0502020204030204" pitchFamily="34" charset="0"/>
                          <a:cs typeface="Calibri" panose="020F0502020204030204" pitchFamily="34" charset="0"/>
                        </a:rPr>
                        <a:t>filterConfig</a:t>
                      </a:r>
                      <a:r>
                        <a:rPr lang="fr-FR" sz="2400" b="1" dirty="0">
                          <a:solidFill>
                            <a:schemeClr val="bg1"/>
                          </a:solidFill>
                          <a:latin typeface="Calibri" panose="020F0502020204030204" pitchFamily="34" charset="0"/>
                          <a:ea typeface="Calibri" panose="020F0502020204030204" pitchFamily="34" charset="0"/>
                          <a:cs typeface="Calibri" panose="020F0502020204030204" pitchFamily="34" charset="0"/>
                        </a:rPr>
                        <a:t>)</a:t>
                      </a:r>
                      <a:endPar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noFill/>
                  </a:tcPr>
                </a:tc>
                <a:tc>
                  <a:txBody>
                    <a:bodyPr/>
                    <a:lstStyle/>
                    <a:p>
                      <a:pPr algn="l"/>
                      <a:r>
                        <a:rPr lang="vi-VN" sz="2400" b="1" dirty="0">
                          <a:solidFill>
                            <a:schemeClr val="bg1"/>
                          </a:solidFill>
                          <a:latin typeface="Calibri" panose="020F0502020204030204" pitchFamily="34" charset="0"/>
                          <a:ea typeface="Calibri" panose="020F0502020204030204" pitchFamily="34" charset="0"/>
                          <a:cs typeface="Calibri" panose="020F0502020204030204" pitchFamily="34" charset="0"/>
                        </a:rPr>
                        <a:t>Phương thức này được triệu hồi bởi Web container để chỉ một Filter mà đang được đặt bên trong service</a:t>
                      </a:r>
                      <a:endPar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noFill/>
                  </a:tcPr>
                </a:tc>
                <a:extLst>
                  <a:ext uri="{0D108BD9-81ED-4DB2-BD59-A6C34878D82A}">
                    <a16:rowId xmlns:a16="http://schemas.microsoft.com/office/drawing/2014/main" val="3704417911"/>
                  </a:ext>
                </a:extLst>
              </a:tr>
              <a:tr h="619760">
                <a:tc>
                  <a:txBody>
                    <a:bodyPr/>
                    <a:lstStyle/>
                    <a:p>
                      <a:pPr algn="ctr"/>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rPr>
                        <a:t>3</a:t>
                      </a:r>
                    </a:p>
                  </a:txBody>
                  <a:tcPr>
                    <a:noFill/>
                  </a:tcPr>
                </a:tc>
                <a:tc>
                  <a:txBody>
                    <a:bodyPr/>
                    <a:lstStyle/>
                    <a:p>
                      <a:pPr algn="l"/>
                      <a:r>
                        <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rPr>
                        <a:t>public void destroy()</a:t>
                      </a:r>
                    </a:p>
                  </a:txBody>
                  <a:tcPr>
                    <a:noFill/>
                  </a:tcPr>
                </a:tc>
                <a:tc>
                  <a:txBody>
                    <a:bodyPr/>
                    <a:lstStyle/>
                    <a:p>
                      <a:pPr algn="l"/>
                      <a:r>
                        <a:rPr lang="vi-VN" sz="2400" b="1" dirty="0">
                          <a:solidFill>
                            <a:schemeClr val="bg1"/>
                          </a:solidFill>
                          <a:latin typeface="Calibri" panose="020F0502020204030204" pitchFamily="34" charset="0"/>
                          <a:ea typeface="Calibri" panose="020F0502020204030204" pitchFamily="34" charset="0"/>
                          <a:cs typeface="Calibri" panose="020F0502020204030204" pitchFamily="34" charset="0"/>
                        </a:rPr>
                        <a:t>Phương thức được gọi bởi Web container để chỉ một Filter bị hủy khỏi service</a:t>
                      </a:r>
                      <a:endPar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noFill/>
                  </a:tcPr>
                </a:tc>
                <a:extLst>
                  <a:ext uri="{0D108BD9-81ED-4DB2-BD59-A6C34878D82A}">
                    <a16:rowId xmlns:a16="http://schemas.microsoft.com/office/drawing/2014/main" val="1421902997"/>
                  </a:ext>
                </a:extLst>
              </a:tr>
            </a:tbl>
          </a:graphicData>
        </a:graphic>
      </p:graphicFrame>
    </p:spTree>
    <p:extLst>
      <p:ext uri="{BB962C8B-B14F-4D97-AF65-F5344CB8AC3E}">
        <p14:creationId xmlns:p14="http://schemas.microsoft.com/office/powerpoint/2010/main" val="1114756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b="15466"/>
          <a:stretch>
            <a:fillRect/>
          </a:stretch>
        </p:blipFill>
        <p:spPr>
          <a:xfrm>
            <a:off x="0" y="537"/>
            <a:ext cx="18288000" cy="10287000"/>
          </a:xfrm>
          <a:prstGeom prst="rect">
            <a:avLst/>
          </a:prstGeom>
        </p:spPr>
      </p:pic>
      <p:sp>
        <p:nvSpPr>
          <p:cNvPr id="3" name="TextBox 3"/>
          <p:cNvSpPr txBox="1"/>
          <p:nvPr/>
        </p:nvSpPr>
        <p:spPr>
          <a:xfrm>
            <a:off x="2590800" y="1333500"/>
            <a:ext cx="14275672" cy="1657505"/>
          </a:xfrm>
          <a:prstGeom prst="rect">
            <a:avLst/>
          </a:prstGeom>
        </p:spPr>
        <p:txBody>
          <a:bodyPr lIns="0" tIns="0" rIns="0" bIns="0" rtlCol="0" anchor="t">
            <a:spAutoFit/>
          </a:bodyPr>
          <a:lstStyle/>
          <a:p>
            <a:pPr marL="0" lvl="0" indent="0">
              <a:lnSpc>
                <a:spcPts val="14316"/>
              </a:lnSpc>
              <a:spcBef>
                <a:spcPct val="0"/>
              </a:spcBef>
            </a:pPr>
            <a:r>
              <a:rPr lang="vi-VN" sz="11000" dirty="0">
                <a:solidFill>
                  <a:srgbClr val="45F8BD"/>
                </a:solidFill>
                <a:latin typeface="Barlow SemiCondensed Bold Bold" panose="020B0604020202020204" charset="0"/>
              </a:rPr>
              <a:t>1. </a:t>
            </a:r>
            <a:r>
              <a:rPr lang="vi-VN" sz="11000" dirty="0">
                <a:solidFill>
                  <a:srgbClr val="FFFFFF"/>
                </a:solidFill>
                <a:latin typeface="Barlow SemiCondensed Bold Bold" panose="020B0604020202020204" charset="0"/>
              </a:rPr>
              <a:t>SCOPE</a:t>
            </a:r>
            <a:endParaRPr lang="en-US" sz="11000" dirty="0">
              <a:solidFill>
                <a:srgbClr val="FFFFFF"/>
              </a:solidFill>
              <a:latin typeface="Barlow SemiCondensed Bold Bold" panose="020B0604020202020204" charset="0"/>
            </a:endParaRPr>
          </a:p>
        </p:txBody>
      </p:sp>
      <p:sp>
        <p:nvSpPr>
          <p:cNvPr id="4" name="AutoShape 4"/>
          <p:cNvSpPr/>
          <p:nvPr/>
        </p:nvSpPr>
        <p:spPr>
          <a:xfrm>
            <a:off x="-611831" y="9258300"/>
            <a:ext cx="19511662" cy="0"/>
          </a:xfrm>
          <a:prstGeom prst="line">
            <a:avLst/>
          </a:prstGeom>
          <a:ln w="28575" cap="rnd">
            <a:solidFill>
              <a:srgbClr val="45F8BD"/>
            </a:solidFill>
            <a:prstDash val="solid"/>
            <a:headEnd type="none" w="sm" len="sm"/>
            <a:tailEnd type="none" w="sm" len="sm"/>
          </a:ln>
        </p:spPr>
      </p:sp>
      <p:sp>
        <p:nvSpPr>
          <p:cNvPr id="5" name="TextBox 4">
            <a:extLst>
              <a:ext uri="{FF2B5EF4-FFF2-40B4-BE49-F238E27FC236}">
                <a16:creationId xmlns:a16="http://schemas.microsoft.com/office/drawing/2014/main" id="{D70B4B53-922D-3528-9AE3-81C807C7BD7B}"/>
              </a:ext>
            </a:extLst>
          </p:cNvPr>
          <p:cNvSpPr txBox="1"/>
          <p:nvPr/>
        </p:nvSpPr>
        <p:spPr>
          <a:xfrm>
            <a:off x="2590800" y="3974206"/>
            <a:ext cx="4851836" cy="707886"/>
          </a:xfrm>
          <a:prstGeom prst="rect">
            <a:avLst/>
          </a:prstGeom>
          <a:noFill/>
        </p:spPr>
        <p:txBody>
          <a:bodyPr wrap="square" rtlCol="0">
            <a:spAutoFit/>
          </a:bodyPr>
          <a:lstStyle/>
          <a:p>
            <a:r>
              <a:rPr lang="vi-VN" sz="4000" dirty="0">
                <a:solidFill>
                  <a:srgbClr val="45F8BD"/>
                </a:solidFill>
                <a:latin typeface="Bahnschrift SemiBold SemiConden" panose="020B0502040204020203" pitchFamily="34" charset="0"/>
                <a:sym typeface="Wingdings" panose="05000000000000000000" pitchFamily="2" charset="2"/>
              </a:rPr>
              <a:t> </a:t>
            </a:r>
            <a:r>
              <a:rPr lang="vi-VN" sz="4000" dirty="0">
                <a:solidFill>
                  <a:schemeClr val="bg1"/>
                </a:solidFill>
                <a:latin typeface="Bahnschrift SemiBold SemiConden" panose="020B0502040204020203" pitchFamily="34" charset="0"/>
              </a:rPr>
              <a:t>Application scope</a:t>
            </a:r>
            <a:endParaRPr lang="en-US" sz="4000" dirty="0">
              <a:solidFill>
                <a:schemeClr val="bg1"/>
              </a:solidFill>
              <a:latin typeface="Bahnschrift SemiBold SemiConden" panose="020B0502040204020203" pitchFamily="34" charset="0"/>
            </a:endParaRPr>
          </a:p>
        </p:txBody>
      </p:sp>
      <p:sp>
        <p:nvSpPr>
          <p:cNvPr id="6" name="TextBox 5">
            <a:extLst>
              <a:ext uri="{FF2B5EF4-FFF2-40B4-BE49-F238E27FC236}">
                <a16:creationId xmlns:a16="http://schemas.microsoft.com/office/drawing/2014/main" id="{2B967544-26A7-2BC2-C255-2D44A1378A44}"/>
              </a:ext>
            </a:extLst>
          </p:cNvPr>
          <p:cNvSpPr txBox="1"/>
          <p:nvPr/>
        </p:nvSpPr>
        <p:spPr>
          <a:xfrm>
            <a:off x="10744200" y="3974206"/>
            <a:ext cx="4851836" cy="707886"/>
          </a:xfrm>
          <a:prstGeom prst="rect">
            <a:avLst/>
          </a:prstGeom>
          <a:noFill/>
        </p:spPr>
        <p:txBody>
          <a:bodyPr wrap="square" rtlCol="0">
            <a:spAutoFit/>
          </a:bodyPr>
          <a:lstStyle/>
          <a:p>
            <a:r>
              <a:rPr lang="vi-VN" sz="4000" dirty="0">
                <a:solidFill>
                  <a:srgbClr val="45F8BD"/>
                </a:solidFill>
                <a:latin typeface="Bahnschrift SemiBold SemiConden" panose="020B0502040204020203" pitchFamily="34" charset="0"/>
                <a:sym typeface="Wingdings" panose="05000000000000000000" pitchFamily="2" charset="2"/>
              </a:rPr>
              <a:t> </a:t>
            </a:r>
            <a:r>
              <a:rPr lang="vi-VN" sz="4000" dirty="0">
                <a:solidFill>
                  <a:schemeClr val="bg1"/>
                </a:solidFill>
                <a:latin typeface="Bahnschrift SemiBold SemiConden" panose="020B0502040204020203" pitchFamily="34" charset="0"/>
                <a:sym typeface="Wingdings" panose="05000000000000000000" pitchFamily="2" charset="2"/>
              </a:rPr>
              <a:t>Request</a:t>
            </a:r>
            <a:r>
              <a:rPr lang="vi-VN" sz="4000" dirty="0">
                <a:solidFill>
                  <a:schemeClr val="bg1"/>
                </a:solidFill>
                <a:latin typeface="Bahnschrift SemiBold SemiConden" panose="020B0502040204020203" pitchFamily="34" charset="0"/>
              </a:rPr>
              <a:t> scope</a:t>
            </a:r>
            <a:endParaRPr lang="en-US" sz="4000" dirty="0">
              <a:solidFill>
                <a:schemeClr val="bg1"/>
              </a:solidFill>
              <a:latin typeface="Bahnschrift SemiBold SemiConden" panose="020B0502040204020203" pitchFamily="34" charset="0"/>
            </a:endParaRPr>
          </a:p>
        </p:txBody>
      </p:sp>
      <p:sp>
        <p:nvSpPr>
          <p:cNvPr id="7" name="TextBox 6">
            <a:extLst>
              <a:ext uri="{FF2B5EF4-FFF2-40B4-BE49-F238E27FC236}">
                <a16:creationId xmlns:a16="http://schemas.microsoft.com/office/drawing/2014/main" id="{3A2A4608-925A-BC0E-AC0C-19EC87CA0973}"/>
              </a:ext>
            </a:extLst>
          </p:cNvPr>
          <p:cNvSpPr txBox="1"/>
          <p:nvPr/>
        </p:nvSpPr>
        <p:spPr>
          <a:xfrm>
            <a:off x="2590800" y="6188214"/>
            <a:ext cx="4851836" cy="707886"/>
          </a:xfrm>
          <a:prstGeom prst="rect">
            <a:avLst/>
          </a:prstGeom>
          <a:noFill/>
        </p:spPr>
        <p:txBody>
          <a:bodyPr wrap="square" rtlCol="0">
            <a:spAutoFit/>
          </a:bodyPr>
          <a:lstStyle/>
          <a:p>
            <a:r>
              <a:rPr lang="vi-VN" sz="4000" dirty="0">
                <a:solidFill>
                  <a:srgbClr val="45F8BD"/>
                </a:solidFill>
                <a:latin typeface="Bahnschrift SemiBold SemiConden" panose="020B0502040204020203" pitchFamily="34" charset="0"/>
                <a:sym typeface="Wingdings" panose="05000000000000000000" pitchFamily="2" charset="2"/>
              </a:rPr>
              <a:t> </a:t>
            </a:r>
            <a:r>
              <a:rPr lang="vi-VN" sz="4000" dirty="0">
                <a:solidFill>
                  <a:schemeClr val="bg1"/>
                </a:solidFill>
                <a:latin typeface="Bahnschrift SemiBold SemiConden" panose="020B0502040204020203" pitchFamily="34" charset="0"/>
                <a:sym typeface="Wingdings" panose="05000000000000000000" pitchFamily="2" charset="2"/>
              </a:rPr>
              <a:t>Session</a:t>
            </a:r>
            <a:r>
              <a:rPr lang="vi-VN" sz="4000" dirty="0">
                <a:solidFill>
                  <a:schemeClr val="bg1"/>
                </a:solidFill>
                <a:latin typeface="Bahnschrift SemiBold SemiConden" panose="020B0502040204020203" pitchFamily="34" charset="0"/>
              </a:rPr>
              <a:t> scope</a:t>
            </a:r>
            <a:endParaRPr lang="en-US" sz="4000" dirty="0">
              <a:solidFill>
                <a:schemeClr val="bg1"/>
              </a:solidFill>
              <a:latin typeface="Bahnschrift SemiBold SemiConden" panose="020B0502040204020203" pitchFamily="34" charset="0"/>
            </a:endParaRPr>
          </a:p>
        </p:txBody>
      </p:sp>
      <p:sp>
        <p:nvSpPr>
          <p:cNvPr id="8" name="TextBox 7">
            <a:extLst>
              <a:ext uri="{FF2B5EF4-FFF2-40B4-BE49-F238E27FC236}">
                <a16:creationId xmlns:a16="http://schemas.microsoft.com/office/drawing/2014/main" id="{0CB288C8-9637-CBD1-1B10-FD72FC6C5F29}"/>
              </a:ext>
            </a:extLst>
          </p:cNvPr>
          <p:cNvSpPr txBox="1"/>
          <p:nvPr/>
        </p:nvSpPr>
        <p:spPr>
          <a:xfrm>
            <a:off x="10744200" y="6188214"/>
            <a:ext cx="4851836" cy="707886"/>
          </a:xfrm>
          <a:prstGeom prst="rect">
            <a:avLst/>
          </a:prstGeom>
          <a:noFill/>
        </p:spPr>
        <p:txBody>
          <a:bodyPr wrap="square" rtlCol="0">
            <a:spAutoFit/>
          </a:bodyPr>
          <a:lstStyle/>
          <a:p>
            <a:r>
              <a:rPr lang="vi-VN" sz="4000" dirty="0">
                <a:solidFill>
                  <a:srgbClr val="45F8BD"/>
                </a:solidFill>
                <a:latin typeface="Bahnschrift SemiBold SemiConden" panose="020B0502040204020203" pitchFamily="34" charset="0"/>
                <a:sym typeface="Wingdings" panose="05000000000000000000" pitchFamily="2" charset="2"/>
              </a:rPr>
              <a:t> </a:t>
            </a:r>
            <a:r>
              <a:rPr lang="vi-VN" sz="4000" dirty="0">
                <a:solidFill>
                  <a:schemeClr val="bg1"/>
                </a:solidFill>
                <a:latin typeface="Bahnschrift SemiBold SemiConden" panose="020B0502040204020203" pitchFamily="34" charset="0"/>
                <a:sym typeface="Wingdings" panose="05000000000000000000" pitchFamily="2" charset="2"/>
              </a:rPr>
              <a:t>JSP page</a:t>
            </a:r>
            <a:r>
              <a:rPr lang="vi-VN" sz="4000" dirty="0">
                <a:solidFill>
                  <a:schemeClr val="bg1"/>
                </a:solidFill>
                <a:latin typeface="Bahnschrift SemiBold SemiConden" panose="020B0502040204020203" pitchFamily="34" charset="0"/>
              </a:rPr>
              <a:t> scope</a:t>
            </a:r>
            <a:endParaRPr lang="en-US" sz="4000" dirty="0">
              <a:solidFill>
                <a:schemeClr val="bg1"/>
              </a:solidFill>
              <a:latin typeface="Bahnschrift SemiBold SemiConden" panose="020B0502040204020203" pitchFamily="34" charset="0"/>
            </a:endParaRPr>
          </a:p>
        </p:txBody>
      </p:sp>
    </p:spTree>
    <p:extLst>
      <p:ext uri="{BB962C8B-B14F-4D97-AF65-F5344CB8AC3E}">
        <p14:creationId xmlns:p14="http://schemas.microsoft.com/office/powerpoint/2010/main" val="1714732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8482" r="7236" b="36687"/>
          <a:stretch>
            <a:fillRect/>
          </a:stretch>
        </p:blipFill>
        <p:spPr>
          <a:xfrm>
            <a:off x="0" y="0"/>
            <a:ext cx="18288000" cy="10287000"/>
          </a:xfrm>
          <a:prstGeom prst="rect">
            <a:avLst/>
          </a:prstGeom>
        </p:spPr>
      </p:pic>
      <p:sp>
        <p:nvSpPr>
          <p:cNvPr id="3" name="TextBox 3"/>
          <p:cNvSpPr txBox="1"/>
          <p:nvPr/>
        </p:nvSpPr>
        <p:spPr>
          <a:xfrm>
            <a:off x="914400" y="190500"/>
            <a:ext cx="14677995" cy="1721562"/>
          </a:xfrm>
          <a:prstGeom prst="rect">
            <a:avLst/>
          </a:prstGeom>
        </p:spPr>
        <p:txBody>
          <a:bodyPr lIns="0" tIns="0" rIns="0" bIns="0" rtlCol="0" anchor="t">
            <a:spAutoFit/>
          </a:bodyPr>
          <a:lstStyle/>
          <a:p>
            <a:pPr marL="0" lvl="0" indent="0">
              <a:lnSpc>
                <a:spcPts val="14316"/>
              </a:lnSpc>
              <a:spcBef>
                <a:spcPct val="0"/>
              </a:spcBef>
            </a:pPr>
            <a:r>
              <a:rPr lang="vi-VN" sz="8800" b="1" dirty="0">
                <a:solidFill>
                  <a:srgbClr val="45F8BD"/>
                </a:solidFill>
                <a:latin typeface="Calibri" panose="020F0502020204030204" pitchFamily="34" charset="0"/>
                <a:ea typeface="Calibri" panose="020F0502020204030204" pitchFamily="34" charset="0"/>
                <a:cs typeface="Calibri" panose="020F0502020204030204" pitchFamily="34" charset="0"/>
              </a:rPr>
              <a:t>3.2. </a:t>
            </a:r>
            <a:r>
              <a:rPr lang="vi-VN" sz="8800" b="1" dirty="0">
                <a:solidFill>
                  <a:srgbClr val="FFFFFF"/>
                </a:solidFill>
                <a:latin typeface="Calibri" panose="020F0502020204030204" pitchFamily="34" charset="0"/>
                <a:ea typeface="Calibri" panose="020F0502020204030204" pitchFamily="34" charset="0"/>
                <a:cs typeface="Calibri" panose="020F0502020204030204" pitchFamily="34" charset="0"/>
              </a:rPr>
              <a:t>Authentication Filter</a:t>
            </a:r>
            <a:endParaRPr lang="en-US" sz="8800"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9D1846AB-720A-33D2-18CD-2F9EC7D20DB5}"/>
              </a:ext>
            </a:extLst>
          </p:cNvPr>
          <p:cNvSpPr txBox="1"/>
          <p:nvPr/>
        </p:nvSpPr>
        <p:spPr>
          <a:xfrm>
            <a:off x="1066800" y="2324100"/>
            <a:ext cx="16154400" cy="1431161"/>
          </a:xfrm>
          <a:prstGeom prst="rect">
            <a:avLst/>
          </a:prstGeom>
          <a:noFill/>
        </p:spPr>
        <p:txBody>
          <a:bodyPr wrap="square" rtlCol="0">
            <a:spAutoFit/>
          </a:bodyPr>
          <a:lstStyle/>
          <a:p>
            <a:pPr algn="l" fontAlgn="base">
              <a:spcAft>
                <a:spcPts val="1800"/>
              </a:spcAft>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Chúng ta có thể thực hiện xác thực bằng Filter.</a:t>
            </a:r>
          </a:p>
          <a:p>
            <a:pPr algn="l" fontAlgn="base">
              <a:spcAft>
                <a:spcPts val="1800"/>
              </a:spcAft>
            </a:pPr>
            <a:r>
              <a:rPr lang="vi-VN" sz="3600" b="1" dirty="0">
                <a:solidFill>
                  <a:schemeClr val="bg1"/>
                </a:solidFill>
                <a:latin typeface="Calibri" panose="020F0502020204030204" pitchFamily="34" charset="0"/>
                <a:ea typeface="Calibri" panose="020F0502020204030204" pitchFamily="34" charset="0"/>
                <a:cs typeface="Calibri" panose="020F0502020204030204" pitchFamily="34" charset="0"/>
              </a:rPr>
              <a:t>→ Thông qua ví dụ về xác thực khi đăng nhập</a:t>
            </a:r>
          </a:p>
        </p:txBody>
      </p:sp>
    </p:spTree>
    <p:extLst>
      <p:ext uri="{BB962C8B-B14F-4D97-AF65-F5344CB8AC3E}">
        <p14:creationId xmlns:p14="http://schemas.microsoft.com/office/powerpoint/2010/main" val="10667025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8482" r="7236" b="36687"/>
          <a:stretch>
            <a:fillRect/>
          </a:stretch>
        </p:blipFill>
        <p:spPr>
          <a:xfrm>
            <a:off x="0" y="0"/>
            <a:ext cx="18288000" cy="10287000"/>
          </a:xfrm>
          <a:prstGeom prst="rect">
            <a:avLst/>
          </a:prstGeom>
        </p:spPr>
      </p:pic>
      <p:sp>
        <p:nvSpPr>
          <p:cNvPr id="3" name="TextBox 3"/>
          <p:cNvSpPr txBox="1"/>
          <p:nvPr/>
        </p:nvSpPr>
        <p:spPr>
          <a:xfrm>
            <a:off x="914400" y="190500"/>
            <a:ext cx="14677995" cy="1721562"/>
          </a:xfrm>
          <a:prstGeom prst="rect">
            <a:avLst/>
          </a:prstGeom>
        </p:spPr>
        <p:txBody>
          <a:bodyPr lIns="0" tIns="0" rIns="0" bIns="0" rtlCol="0" anchor="t">
            <a:spAutoFit/>
          </a:bodyPr>
          <a:lstStyle/>
          <a:p>
            <a:pPr marL="0" lvl="0" indent="0">
              <a:lnSpc>
                <a:spcPts val="14316"/>
              </a:lnSpc>
              <a:spcBef>
                <a:spcPct val="0"/>
              </a:spcBef>
            </a:pPr>
            <a:r>
              <a:rPr lang="vi-VN" sz="8800" b="1" dirty="0">
                <a:solidFill>
                  <a:srgbClr val="45F8BD"/>
                </a:solidFill>
                <a:latin typeface="Calibri" panose="020F0502020204030204" pitchFamily="34" charset="0"/>
                <a:ea typeface="Calibri" panose="020F0502020204030204" pitchFamily="34" charset="0"/>
                <a:cs typeface="Calibri" panose="020F0502020204030204" pitchFamily="34" charset="0"/>
              </a:rPr>
              <a:t>3.2. </a:t>
            </a:r>
            <a:r>
              <a:rPr lang="en-US" sz="8800" b="1" dirty="0" err="1">
                <a:solidFill>
                  <a:srgbClr val="FFFFFF"/>
                </a:solidFill>
                <a:latin typeface="Calibri" panose="020F0502020204030204" pitchFamily="34" charset="0"/>
                <a:ea typeface="Calibri" panose="020F0502020204030204" pitchFamily="34" charset="0"/>
                <a:cs typeface="Calibri" panose="020F0502020204030204" pitchFamily="34" charset="0"/>
              </a:rPr>
              <a:t>FilterConfig</a:t>
            </a:r>
            <a:endParaRPr lang="en-US" sz="8800"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9D1846AB-720A-33D2-18CD-2F9EC7D20DB5}"/>
              </a:ext>
            </a:extLst>
          </p:cNvPr>
          <p:cNvSpPr txBox="1"/>
          <p:nvPr/>
        </p:nvSpPr>
        <p:spPr>
          <a:xfrm>
            <a:off x="1066800" y="2324100"/>
            <a:ext cx="16154400" cy="1431161"/>
          </a:xfrm>
          <a:prstGeom prst="rect">
            <a:avLst/>
          </a:prstGeom>
          <a:noFill/>
        </p:spPr>
        <p:txBody>
          <a:bodyPr wrap="square" rtlCol="0">
            <a:spAutoFit/>
          </a:bodyPr>
          <a:lstStyle/>
          <a:p>
            <a:pPr algn="l" fontAlgn="base">
              <a:spcAft>
                <a:spcPts val="1800"/>
              </a:spcAft>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Chúng ta có thể thực hiện xác thực bằng Filter.</a:t>
            </a:r>
          </a:p>
          <a:p>
            <a:pPr algn="l" fontAlgn="base">
              <a:spcAft>
                <a:spcPts val="1800"/>
              </a:spcAft>
            </a:pPr>
            <a:r>
              <a:rPr lang="vi-VN" sz="3600" b="1" dirty="0">
                <a:solidFill>
                  <a:schemeClr val="bg1"/>
                </a:solidFill>
                <a:latin typeface="Calibri" panose="020F0502020204030204" pitchFamily="34" charset="0"/>
                <a:ea typeface="Calibri" panose="020F0502020204030204" pitchFamily="34" charset="0"/>
                <a:cs typeface="Calibri" panose="020F0502020204030204" pitchFamily="34" charset="0"/>
              </a:rPr>
              <a:t>→ Thông qua ví dụ về xác thực khi đăng nhập</a:t>
            </a:r>
          </a:p>
        </p:txBody>
      </p:sp>
    </p:spTree>
    <p:extLst>
      <p:ext uri="{BB962C8B-B14F-4D97-AF65-F5344CB8AC3E}">
        <p14:creationId xmlns:p14="http://schemas.microsoft.com/office/powerpoint/2010/main" val="3237351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3303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9000"/>
          </a:blip>
          <a:srcRect t="32349" b="13748"/>
          <a:stretch>
            <a:fillRect/>
          </a:stretch>
        </p:blipFill>
        <p:spPr>
          <a:xfrm>
            <a:off x="0" y="0"/>
            <a:ext cx="18288000" cy="6571727"/>
          </a:xfrm>
          <a:prstGeom prst="rect">
            <a:avLst/>
          </a:prstGeom>
        </p:spPr>
      </p:pic>
      <p:sp>
        <p:nvSpPr>
          <p:cNvPr id="3" name="TextBox 3"/>
          <p:cNvSpPr txBox="1"/>
          <p:nvPr/>
        </p:nvSpPr>
        <p:spPr>
          <a:xfrm>
            <a:off x="1028700" y="1799750"/>
            <a:ext cx="9725759" cy="1590179"/>
          </a:xfrm>
          <a:prstGeom prst="rect">
            <a:avLst/>
          </a:prstGeom>
        </p:spPr>
        <p:txBody>
          <a:bodyPr lIns="0" tIns="0" rIns="0" bIns="0" rtlCol="0" anchor="t">
            <a:spAutoFit/>
          </a:bodyPr>
          <a:lstStyle/>
          <a:p>
            <a:pPr marL="0" lvl="0" indent="0">
              <a:lnSpc>
                <a:spcPts val="12374"/>
              </a:lnSpc>
            </a:pPr>
            <a:r>
              <a:rPr lang="en-US" sz="12374" dirty="0">
                <a:solidFill>
                  <a:srgbClr val="FFFFFF"/>
                </a:solidFill>
                <a:latin typeface="Barlow SemiCondensed Bold Bold"/>
              </a:rPr>
              <a:t>THANK YOU!</a:t>
            </a:r>
            <a:endParaRPr lang="en-US" sz="12374" dirty="0">
              <a:solidFill>
                <a:srgbClr val="45F8BD"/>
              </a:solidFill>
              <a:latin typeface="Barlow SemiCondensed Bold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8482" r="7236" b="36687"/>
          <a:stretch>
            <a:fillRect/>
          </a:stretch>
        </p:blipFill>
        <p:spPr>
          <a:xfrm>
            <a:off x="0" y="0"/>
            <a:ext cx="18288000" cy="10287000"/>
          </a:xfrm>
          <a:prstGeom prst="rect">
            <a:avLst/>
          </a:prstGeom>
        </p:spPr>
      </p:pic>
      <p:sp>
        <p:nvSpPr>
          <p:cNvPr id="3" name="TextBox 3"/>
          <p:cNvSpPr txBox="1"/>
          <p:nvPr/>
        </p:nvSpPr>
        <p:spPr>
          <a:xfrm>
            <a:off x="914400" y="190500"/>
            <a:ext cx="14677995" cy="1721562"/>
          </a:xfrm>
          <a:prstGeom prst="rect">
            <a:avLst/>
          </a:prstGeom>
        </p:spPr>
        <p:txBody>
          <a:bodyPr lIns="0" tIns="0" rIns="0" bIns="0" rtlCol="0" anchor="t">
            <a:spAutoFit/>
          </a:bodyPr>
          <a:lstStyle/>
          <a:p>
            <a:pPr marL="0" lvl="0" indent="0">
              <a:lnSpc>
                <a:spcPts val="14316"/>
              </a:lnSpc>
              <a:spcBef>
                <a:spcPct val="0"/>
              </a:spcBef>
            </a:pPr>
            <a:r>
              <a:rPr lang="vi-VN" sz="8800" b="1" dirty="0">
                <a:solidFill>
                  <a:srgbClr val="45F8BD"/>
                </a:solidFill>
                <a:latin typeface="Calibri" panose="020F0502020204030204" pitchFamily="34" charset="0"/>
                <a:ea typeface="Calibri" panose="020F0502020204030204" pitchFamily="34" charset="0"/>
                <a:cs typeface="Calibri" panose="020F0502020204030204" pitchFamily="34" charset="0"/>
              </a:rPr>
              <a:t>1.1. </a:t>
            </a:r>
            <a:r>
              <a:rPr lang="vi-VN" sz="8800" b="1" dirty="0">
                <a:solidFill>
                  <a:srgbClr val="FFFFFF"/>
                </a:solidFill>
                <a:latin typeface="Calibri" panose="020F0502020204030204" pitchFamily="34" charset="0"/>
                <a:ea typeface="Calibri" panose="020F0502020204030204" pitchFamily="34" charset="0"/>
                <a:cs typeface="Calibri" panose="020F0502020204030204" pitchFamily="34" charset="0"/>
              </a:rPr>
              <a:t>Application/Context scope</a:t>
            </a:r>
            <a:endParaRPr lang="en-US" sz="8800"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9D1846AB-720A-33D2-18CD-2F9EC7D20DB5}"/>
              </a:ext>
            </a:extLst>
          </p:cNvPr>
          <p:cNvSpPr txBox="1"/>
          <p:nvPr/>
        </p:nvSpPr>
        <p:spPr>
          <a:xfrm>
            <a:off x="1066800" y="2324100"/>
            <a:ext cx="16154400" cy="5124480"/>
          </a:xfrm>
          <a:prstGeom prst="rect">
            <a:avLst/>
          </a:prstGeom>
          <a:noFill/>
        </p:spPr>
        <p:txBody>
          <a:bodyPr wrap="square" rtlCol="0">
            <a:spAutoFit/>
          </a:bodyPr>
          <a:lstStyle/>
          <a:p>
            <a:pPr marL="571500" indent="-571500">
              <a:spcAft>
                <a:spcPts val="1800"/>
              </a:spcAft>
              <a:buFont typeface="Arial" panose="020B0604020202020204" pitchFamily="34" charset="0"/>
              <a:buChar char="•"/>
            </a:pPr>
            <a:r>
              <a:rPr lang="vi-VN" sz="3600" b="1" dirty="0">
                <a:solidFill>
                  <a:schemeClr val="bg1"/>
                </a:solidFill>
                <a:latin typeface="Calibri" panose="020F0502020204030204" pitchFamily="34" charset="0"/>
                <a:ea typeface="Calibri" panose="020F0502020204030204" pitchFamily="34" charset="0"/>
                <a:cs typeface="Calibri" panose="020F0502020204030204" pitchFamily="34" charset="0"/>
              </a:rPr>
              <a:t>Application scope được định nghĩa bởi </a:t>
            </a:r>
            <a:r>
              <a:rPr lang="vi-VN" sz="3600" b="1" dirty="0">
                <a:solidFill>
                  <a:srgbClr val="45F8BD"/>
                </a:solidFill>
                <a:latin typeface="Calibri" panose="020F0502020204030204" pitchFamily="34" charset="0"/>
                <a:ea typeface="Calibri" panose="020F0502020204030204" pitchFamily="34" charset="0"/>
                <a:cs typeface="Calibri" panose="020F0502020204030204" pitchFamily="34" charset="0"/>
              </a:rPr>
              <a:t>javax.servlet.ServletContext </a:t>
            </a:r>
            <a:r>
              <a:rPr lang="vi-VN" sz="3600" b="1" dirty="0">
                <a:solidFill>
                  <a:schemeClr val="bg1"/>
                </a:solidFill>
                <a:latin typeface="Calibri" panose="020F0502020204030204" pitchFamily="34" charset="0"/>
                <a:ea typeface="Calibri" panose="020F0502020204030204" pitchFamily="34" charset="0"/>
                <a:cs typeface="Calibri" panose="020F0502020204030204" pitchFamily="34" charset="0"/>
              </a:rPr>
              <a:t>interface.</a:t>
            </a:r>
          </a:p>
          <a:p>
            <a:pPr marL="571500" indent="-571500">
              <a:spcAft>
                <a:spcPts val="1800"/>
              </a:spcAft>
              <a:buFont typeface="Arial" panose="020B0604020202020204" pitchFamily="34" charset="0"/>
              <a:buChar char="•"/>
            </a:pPr>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Trong scope </a:t>
            </a:r>
            <a:r>
              <a:rPr lang="en-US" sz="3600" b="1" dirty="0" err="1">
                <a:solidFill>
                  <a:schemeClr val="bg1"/>
                </a:solidFill>
                <a:latin typeface="Calibri" panose="020F0502020204030204" pitchFamily="34" charset="0"/>
                <a:ea typeface="Calibri" panose="020F0502020204030204" pitchFamily="34" charset="0"/>
                <a:cs typeface="Calibri" panose="020F0502020204030204" pitchFamily="34" charset="0"/>
              </a:rPr>
              <a:t>này</a:t>
            </a:r>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 data </a:t>
            </a:r>
            <a:r>
              <a:rPr lang="en-US" sz="3600" b="1" dirty="0" err="1">
                <a:solidFill>
                  <a:schemeClr val="bg1"/>
                </a:solidFill>
                <a:latin typeface="Calibri" panose="020F0502020204030204" pitchFamily="34" charset="0"/>
                <a:ea typeface="Calibri" panose="020F0502020204030204" pitchFamily="34" charset="0"/>
                <a:cs typeface="Calibri" panose="020F0502020204030204" pitchFamily="34" charset="0"/>
              </a:rPr>
              <a:t>tồn</a:t>
            </a:r>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3600" b="1" dirty="0" err="1">
                <a:solidFill>
                  <a:schemeClr val="bg1"/>
                </a:solidFill>
                <a:latin typeface="Calibri" panose="020F0502020204030204" pitchFamily="34" charset="0"/>
                <a:ea typeface="Calibri" panose="020F0502020204030204" pitchFamily="34" charset="0"/>
                <a:cs typeface="Calibri" panose="020F0502020204030204" pitchFamily="34" charset="0"/>
              </a:rPr>
              <a:t>tại</a:t>
            </a:r>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3600" b="1" dirty="0" err="1">
                <a:solidFill>
                  <a:schemeClr val="bg1"/>
                </a:solidFill>
                <a:latin typeface="Calibri" panose="020F0502020204030204" pitchFamily="34" charset="0"/>
                <a:ea typeface="Calibri" panose="020F0502020204030204" pitchFamily="34" charset="0"/>
                <a:cs typeface="Calibri" panose="020F0502020204030204" pitchFamily="34" charset="0"/>
              </a:rPr>
              <a:t>và</a:t>
            </a:r>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3600" b="1" dirty="0" err="1">
                <a:solidFill>
                  <a:schemeClr val="bg1"/>
                </a:solidFill>
                <a:latin typeface="Calibri" panose="020F0502020204030204" pitchFamily="34" charset="0"/>
                <a:ea typeface="Calibri" panose="020F0502020204030204" pitchFamily="34" charset="0"/>
                <a:cs typeface="Calibri" panose="020F0502020204030204" pitchFamily="34" charset="0"/>
              </a:rPr>
              <a:t>có</a:t>
            </a:r>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3600" b="1" dirty="0" err="1">
                <a:solidFill>
                  <a:schemeClr val="bg1"/>
                </a:solidFill>
                <a:latin typeface="Calibri" panose="020F0502020204030204" pitchFamily="34" charset="0"/>
                <a:ea typeface="Calibri" panose="020F0502020204030204" pitchFamily="34" charset="0"/>
                <a:cs typeface="Calibri" panose="020F0502020204030204" pitchFamily="34" charset="0"/>
              </a:rPr>
              <a:t>thể</a:t>
            </a:r>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3600" b="1" dirty="0" err="1">
                <a:solidFill>
                  <a:schemeClr val="bg1"/>
                </a:solidFill>
                <a:latin typeface="Calibri" panose="020F0502020204030204" pitchFamily="34" charset="0"/>
                <a:ea typeface="Calibri" panose="020F0502020204030204" pitchFamily="34" charset="0"/>
                <a:cs typeface="Calibri" panose="020F0502020204030204" pitchFamily="34" charset="0"/>
              </a:rPr>
              <a:t>truy</a:t>
            </a:r>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3600" b="1" dirty="0" err="1">
                <a:solidFill>
                  <a:schemeClr val="bg1"/>
                </a:solidFill>
                <a:latin typeface="Calibri" panose="020F0502020204030204" pitchFamily="34" charset="0"/>
                <a:ea typeface="Calibri" panose="020F0502020204030204" pitchFamily="34" charset="0"/>
                <a:cs typeface="Calibri" panose="020F0502020204030204" pitchFamily="34" charset="0"/>
              </a:rPr>
              <a:t>cập</a:t>
            </a:r>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3600" b="1" dirty="0" err="1">
                <a:solidFill>
                  <a:schemeClr val="bg1"/>
                </a:solidFill>
                <a:latin typeface="Calibri" panose="020F0502020204030204" pitchFamily="34" charset="0"/>
                <a:ea typeface="Calibri" panose="020F0502020204030204" pitchFamily="34" charset="0"/>
                <a:cs typeface="Calibri" panose="020F0502020204030204" pitchFamily="34" charset="0"/>
              </a:rPr>
              <a:t>từ</a:t>
            </a:r>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3600" b="1" dirty="0" err="1">
                <a:solidFill>
                  <a:schemeClr val="bg1"/>
                </a:solidFill>
                <a:latin typeface="Calibri" panose="020F0502020204030204" pitchFamily="34" charset="0"/>
                <a:ea typeface="Calibri" panose="020F0502020204030204" pitchFamily="34" charset="0"/>
                <a:cs typeface="Calibri" panose="020F0502020204030204" pitchFamily="34" charset="0"/>
              </a:rPr>
              <a:t>các</a:t>
            </a:r>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 session, request </a:t>
            </a:r>
            <a:r>
              <a:rPr lang="en-US" sz="3600" b="1" dirty="0" err="1">
                <a:solidFill>
                  <a:schemeClr val="bg1"/>
                </a:solidFill>
                <a:latin typeface="Calibri" panose="020F0502020204030204" pitchFamily="34" charset="0"/>
                <a:ea typeface="Calibri" panose="020F0502020204030204" pitchFamily="34" charset="0"/>
                <a:cs typeface="Calibri" panose="020F0502020204030204" pitchFamily="34" charset="0"/>
              </a:rPr>
              <a:t>khác</a:t>
            </a:r>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3600" b="1" dirty="0" err="1">
                <a:solidFill>
                  <a:schemeClr val="bg1"/>
                </a:solidFill>
                <a:latin typeface="Calibri" panose="020F0502020204030204" pitchFamily="34" charset="0"/>
                <a:ea typeface="Calibri" panose="020F0502020204030204" pitchFamily="34" charset="0"/>
                <a:cs typeface="Calibri" panose="020F0502020204030204" pitchFamily="34" charset="0"/>
              </a:rPr>
              <a:t>nhau</a:t>
            </a:r>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3600" b="1" dirty="0" err="1">
                <a:solidFill>
                  <a:schemeClr val="bg1"/>
                </a:solidFill>
                <a:latin typeface="Calibri" panose="020F0502020204030204" pitchFamily="34" charset="0"/>
                <a:ea typeface="Calibri" panose="020F0502020204030204" pitchFamily="34" charset="0"/>
                <a:cs typeface="Calibri" panose="020F0502020204030204" pitchFamily="34" charset="0"/>
              </a:rPr>
              <a:t>và</a:t>
            </a:r>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3600" b="1" dirty="0" err="1">
                <a:solidFill>
                  <a:schemeClr val="bg1"/>
                </a:solidFill>
                <a:latin typeface="Calibri" panose="020F0502020204030204" pitchFamily="34" charset="0"/>
                <a:ea typeface="Calibri" panose="020F0502020204030204" pitchFamily="34" charset="0"/>
                <a:cs typeface="Calibri" panose="020F0502020204030204" pitchFamily="34" charset="0"/>
              </a:rPr>
              <a:t>chỉ</a:t>
            </a:r>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3600" b="1" dirty="0" err="1">
                <a:solidFill>
                  <a:schemeClr val="bg1"/>
                </a:solidFill>
                <a:latin typeface="Calibri" panose="020F0502020204030204" pitchFamily="34" charset="0"/>
                <a:ea typeface="Calibri" panose="020F0502020204030204" pitchFamily="34" charset="0"/>
                <a:cs typeface="Calibri" panose="020F0502020204030204" pitchFamily="34" charset="0"/>
              </a:rPr>
              <a:t>bị</a:t>
            </a:r>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3600" b="1" dirty="0" err="1">
                <a:solidFill>
                  <a:schemeClr val="bg1"/>
                </a:solidFill>
                <a:latin typeface="Calibri" panose="020F0502020204030204" pitchFamily="34" charset="0"/>
                <a:ea typeface="Calibri" panose="020F0502020204030204" pitchFamily="34" charset="0"/>
                <a:cs typeface="Calibri" panose="020F0502020204030204" pitchFamily="34" charset="0"/>
              </a:rPr>
              <a:t>hủy</a:t>
            </a:r>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3600" b="1" dirty="0" err="1">
                <a:solidFill>
                  <a:schemeClr val="bg1"/>
                </a:solidFill>
                <a:latin typeface="Calibri" panose="020F0502020204030204" pitchFamily="34" charset="0"/>
                <a:ea typeface="Calibri" panose="020F0502020204030204" pitchFamily="34" charset="0"/>
                <a:cs typeface="Calibri" panose="020F0502020204030204" pitchFamily="34" charset="0"/>
              </a:rPr>
              <a:t>khi</a:t>
            </a:r>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3600" b="1" dirty="0" err="1">
                <a:solidFill>
                  <a:schemeClr val="bg1"/>
                </a:solidFill>
                <a:latin typeface="Calibri" panose="020F0502020204030204" pitchFamily="34" charset="0"/>
                <a:ea typeface="Calibri" panose="020F0502020204030204" pitchFamily="34" charset="0"/>
                <a:cs typeface="Calibri" panose="020F0502020204030204" pitchFamily="34" charset="0"/>
              </a:rPr>
              <a:t>ứng</a:t>
            </a:r>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3600" b="1" dirty="0" err="1">
                <a:solidFill>
                  <a:schemeClr val="bg1"/>
                </a:solidFill>
                <a:latin typeface="Calibri" panose="020F0502020204030204" pitchFamily="34" charset="0"/>
                <a:ea typeface="Calibri" panose="020F0502020204030204" pitchFamily="34" charset="0"/>
                <a:cs typeface="Calibri" panose="020F0502020204030204" pitchFamily="34" charset="0"/>
              </a:rPr>
              <a:t>dụng</a:t>
            </a:r>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 web </a:t>
            </a:r>
            <a:r>
              <a:rPr lang="en-US" sz="3600" b="1" dirty="0" err="1">
                <a:solidFill>
                  <a:schemeClr val="bg1"/>
                </a:solidFill>
                <a:latin typeface="Calibri" panose="020F0502020204030204" pitchFamily="34" charset="0"/>
                <a:ea typeface="Calibri" panose="020F0502020204030204" pitchFamily="34" charset="0"/>
                <a:cs typeface="Calibri" panose="020F0502020204030204" pitchFamily="34" charset="0"/>
              </a:rPr>
              <a:t>bị</a:t>
            </a:r>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 shutdown.</a:t>
            </a:r>
            <a:endParaRPr lang="vi-VN" sz="3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571500" indent="-571500">
              <a:spcAft>
                <a:spcPts val="1800"/>
              </a:spcAft>
              <a:buFont typeface="Arial" panose="020B0604020202020204" pitchFamily="34" charset="0"/>
              <a:buChar char="•"/>
            </a:pPr>
            <a:r>
              <a:rPr lang="vi-VN" sz="3600" b="1" dirty="0">
                <a:solidFill>
                  <a:schemeClr val="bg1"/>
                </a:solidFill>
                <a:latin typeface="Calibri" panose="020F0502020204030204" pitchFamily="34" charset="0"/>
                <a:ea typeface="Calibri" panose="020F0502020204030204" pitchFamily="34" charset="0"/>
                <a:cs typeface="Calibri" panose="020F0502020204030204" pitchFamily="34" charset="0"/>
              </a:rPr>
              <a:t>Lấy đối tượng Application:</a:t>
            </a:r>
          </a:p>
          <a:p>
            <a:pPr marL="1028700" lvl="1" indent="-571500">
              <a:spcAft>
                <a:spcPts val="1800"/>
              </a:spcAft>
              <a:buFont typeface="Wingdings" panose="05000000000000000000" pitchFamily="2" charset="2"/>
              <a:buChar char="Ø"/>
            </a:pPr>
            <a:r>
              <a:rPr lang="vi-VN" sz="3600" b="1" dirty="0">
                <a:solidFill>
                  <a:srgbClr val="45F8BD"/>
                </a:solidFill>
                <a:latin typeface="Calibri" panose="020F0502020204030204" pitchFamily="34" charset="0"/>
                <a:ea typeface="Calibri" panose="020F0502020204030204" pitchFamily="34" charset="0"/>
                <a:cs typeface="Calibri" panose="020F0502020204030204" pitchFamily="34" charset="0"/>
              </a:rPr>
              <a:t>getServletContext()</a:t>
            </a:r>
          </a:p>
          <a:p>
            <a:pPr marL="1028700" lvl="1" indent="-571500">
              <a:spcAft>
                <a:spcPts val="1800"/>
              </a:spcAft>
              <a:buFont typeface="Wingdings" panose="05000000000000000000" pitchFamily="2" charset="2"/>
              <a:buChar char="Ø"/>
            </a:pPr>
            <a:r>
              <a:rPr lang="vi-VN" sz="3600" b="1" dirty="0">
                <a:solidFill>
                  <a:srgbClr val="45F8BD"/>
                </a:solidFill>
                <a:latin typeface="Calibri" panose="020F0502020204030204" pitchFamily="34" charset="0"/>
                <a:ea typeface="Calibri" panose="020F0502020204030204" pitchFamily="34" charset="0"/>
                <a:cs typeface="Calibri" panose="020F0502020204030204" pitchFamily="34" charset="0"/>
              </a:rPr>
              <a:t>getServletConfig().getServletContext()</a:t>
            </a:r>
          </a:p>
          <a:p>
            <a:pPr marL="571500" indent="-571500">
              <a:spcAft>
                <a:spcPts val="1800"/>
              </a:spcAft>
              <a:buFont typeface="Arial" panose="020B0604020202020204" pitchFamily="34" charset="0"/>
              <a:buChar char="•"/>
            </a:pPr>
            <a:endPar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53318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8482" r="7236" b="36687"/>
          <a:stretch>
            <a:fillRect/>
          </a:stretch>
        </p:blipFill>
        <p:spPr>
          <a:xfrm>
            <a:off x="0" y="0"/>
            <a:ext cx="18288000" cy="10287000"/>
          </a:xfrm>
          <a:prstGeom prst="rect">
            <a:avLst/>
          </a:prstGeom>
        </p:spPr>
      </p:pic>
      <p:sp>
        <p:nvSpPr>
          <p:cNvPr id="3" name="TextBox 3"/>
          <p:cNvSpPr txBox="1"/>
          <p:nvPr/>
        </p:nvSpPr>
        <p:spPr>
          <a:xfrm>
            <a:off x="914400" y="190500"/>
            <a:ext cx="14677995" cy="1721562"/>
          </a:xfrm>
          <a:prstGeom prst="rect">
            <a:avLst/>
          </a:prstGeom>
        </p:spPr>
        <p:txBody>
          <a:bodyPr lIns="0" tIns="0" rIns="0" bIns="0" rtlCol="0" anchor="t">
            <a:spAutoFit/>
          </a:bodyPr>
          <a:lstStyle/>
          <a:p>
            <a:pPr marL="0" lvl="0" indent="0">
              <a:lnSpc>
                <a:spcPts val="14316"/>
              </a:lnSpc>
              <a:spcBef>
                <a:spcPct val="0"/>
              </a:spcBef>
            </a:pPr>
            <a:r>
              <a:rPr lang="vi-VN" sz="8800" b="1" dirty="0">
                <a:solidFill>
                  <a:srgbClr val="45F8BD"/>
                </a:solidFill>
                <a:latin typeface="Calibri" panose="020F0502020204030204" pitchFamily="34" charset="0"/>
                <a:ea typeface="Calibri" panose="020F0502020204030204" pitchFamily="34" charset="0"/>
                <a:cs typeface="Calibri" panose="020F0502020204030204" pitchFamily="34" charset="0"/>
              </a:rPr>
              <a:t>1.2. </a:t>
            </a:r>
            <a:r>
              <a:rPr lang="vi-VN" sz="8800" b="1" dirty="0">
                <a:solidFill>
                  <a:srgbClr val="FFFFFF"/>
                </a:solidFill>
                <a:latin typeface="Calibri" panose="020F0502020204030204" pitchFamily="34" charset="0"/>
                <a:ea typeface="Calibri" panose="020F0502020204030204" pitchFamily="34" charset="0"/>
                <a:cs typeface="Calibri" panose="020F0502020204030204" pitchFamily="34" charset="0"/>
              </a:rPr>
              <a:t>Request scope</a:t>
            </a:r>
            <a:endParaRPr lang="en-US" sz="8800"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9D1846AB-720A-33D2-18CD-2F9EC7D20DB5}"/>
              </a:ext>
            </a:extLst>
          </p:cNvPr>
          <p:cNvSpPr txBox="1"/>
          <p:nvPr/>
        </p:nvSpPr>
        <p:spPr>
          <a:xfrm>
            <a:off x="1066800" y="2324100"/>
            <a:ext cx="16154400" cy="4985980"/>
          </a:xfrm>
          <a:prstGeom prst="rect">
            <a:avLst/>
          </a:prstGeom>
          <a:noFill/>
        </p:spPr>
        <p:txBody>
          <a:bodyPr wrap="square" rtlCol="0">
            <a:spAutoFit/>
          </a:bodyPr>
          <a:lstStyle/>
          <a:p>
            <a:pPr marL="571500" indent="-571500" algn="l" fontAlgn="base">
              <a:spcAft>
                <a:spcPts val="1800"/>
              </a:spcAft>
              <a:buFont typeface="Arial" panose="020B0604020202020204" pitchFamily="34" charset="0"/>
              <a:buChar char="•"/>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Request scope bắt đầu ngay khi một HTTP request được gửi tới server và kết thúc khi server trả về một HTTP response</a:t>
            </a:r>
          </a:p>
          <a:p>
            <a:pPr marL="571500" indent="-571500" algn="l" fontAlgn="base">
              <a:spcAft>
                <a:spcPts val="1800"/>
              </a:spcAft>
              <a:buFont typeface="Arial" panose="020B0604020202020204" pitchFamily="34" charset="0"/>
              <a:buChar char="•"/>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Các tham số/thuộc tính trong một Request scope có thể được truy cập từ các servlet hoặc jsp cùng phục vụ trong 1 request. Ví dụ bạn gọi 1 servlet/jsp sau đó các servlet/jsp này lại gọi các servlet/jsp khác rồi mới trả về reponse.</a:t>
            </a:r>
          </a:p>
          <a:p>
            <a:pPr marL="571500" indent="-571500" algn="l" fontAlgn="base">
              <a:spcAft>
                <a:spcPts val="1800"/>
              </a:spcAft>
              <a:buFont typeface="Arial" panose="020B0604020202020204" pitchFamily="34" charset="0"/>
              <a:buChar char="•"/>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Request object có sẵn trong JSP page như là 1 object ẩn . Bạn có thể set value cho 1 thuộc tính trong request object từ servlet và lấy nó ra ở JSP (Phải trong cùng 1 request).</a:t>
            </a:r>
          </a:p>
        </p:txBody>
      </p:sp>
    </p:spTree>
    <p:extLst>
      <p:ext uri="{BB962C8B-B14F-4D97-AF65-F5344CB8AC3E}">
        <p14:creationId xmlns:p14="http://schemas.microsoft.com/office/powerpoint/2010/main" val="3295655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8482" r="7236" b="36687"/>
          <a:stretch>
            <a:fillRect/>
          </a:stretch>
        </p:blipFill>
        <p:spPr>
          <a:xfrm>
            <a:off x="0" y="0"/>
            <a:ext cx="18288000" cy="10287000"/>
          </a:xfrm>
          <a:prstGeom prst="rect">
            <a:avLst/>
          </a:prstGeom>
        </p:spPr>
      </p:pic>
      <p:sp>
        <p:nvSpPr>
          <p:cNvPr id="3" name="TextBox 3"/>
          <p:cNvSpPr txBox="1"/>
          <p:nvPr/>
        </p:nvSpPr>
        <p:spPr>
          <a:xfrm>
            <a:off x="914400" y="190500"/>
            <a:ext cx="14677995" cy="1721562"/>
          </a:xfrm>
          <a:prstGeom prst="rect">
            <a:avLst/>
          </a:prstGeom>
        </p:spPr>
        <p:txBody>
          <a:bodyPr lIns="0" tIns="0" rIns="0" bIns="0" rtlCol="0" anchor="t">
            <a:spAutoFit/>
          </a:bodyPr>
          <a:lstStyle/>
          <a:p>
            <a:pPr marL="0" lvl="0" indent="0">
              <a:lnSpc>
                <a:spcPts val="14316"/>
              </a:lnSpc>
              <a:spcBef>
                <a:spcPct val="0"/>
              </a:spcBef>
            </a:pPr>
            <a:r>
              <a:rPr lang="vi-VN" sz="8800" b="1" dirty="0">
                <a:solidFill>
                  <a:srgbClr val="45F8BD"/>
                </a:solidFill>
                <a:latin typeface="Calibri" panose="020F0502020204030204" pitchFamily="34" charset="0"/>
                <a:ea typeface="Calibri" panose="020F0502020204030204" pitchFamily="34" charset="0"/>
                <a:cs typeface="Calibri" panose="020F0502020204030204" pitchFamily="34" charset="0"/>
              </a:rPr>
              <a:t>1.3. </a:t>
            </a:r>
            <a:r>
              <a:rPr lang="vi-VN" sz="8800" b="1" dirty="0">
                <a:solidFill>
                  <a:srgbClr val="FFFFFF"/>
                </a:solidFill>
                <a:latin typeface="Calibri" panose="020F0502020204030204" pitchFamily="34" charset="0"/>
                <a:ea typeface="Calibri" panose="020F0502020204030204" pitchFamily="34" charset="0"/>
                <a:cs typeface="Calibri" panose="020F0502020204030204" pitchFamily="34" charset="0"/>
              </a:rPr>
              <a:t>Session scope</a:t>
            </a:r>
            <a:endParaRPr lang="en-US" sz="8800"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9D1846AB-720A-33D2-18CD-2F9EC7D20DB5}"/>
              </a:ext>
            </a:extLst>
          </p:cNvPr>
          <p:cNvSpPr txBox="1"/>
          <p:nvPr/>
        </p:nvSpPr>
        <p:spPr>
          <a:xfrm>
            <a:off x="1066800" y="2324100"/>
            <a:ext cx="16154400" cy="4662815"/>
          </a:xfrm>
          <a:prstGeom prst="rect">
            <a:avLst/>
          </a:prstGeom>
          <a:noFill/>
        </p:spPr>
        <p:txBody>
          <a:bodyPr wrap="square" rtlCol="0">
            <a:spAutoFit/>
          </a:bodyPr>
          <a:lstStyle/>
          <a:p>
            <a:pPr marL="571500" indent="-571500" algn="l" fontAlgn="base">
              <a:spcAft>
                <a:spcPts val="1800"/>
              </a:spcAft>
              <a:buFont typeface="Arial" panose="020B0604020202020204" pitchFamily="34" charset="0"/>
              <a:buChar char="•"/>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Một Session Scope bắt đầu khi một client thành lập kết nối với ứng dụng web cho tới khi hết thời gian timeout hoặc browser bị đóng.</a:t>
            </a:r>
          </a:p>
          <a:p>
            <a:pPr marL="571500" indent="-571500" algn="l" fontAlgn="base">
              <a:spcAft>
                <a:spcPts val="1800"/>
              </a:spcAft>
              <a:buFont typeface="Arial" panose="020B0604020202020204" pitchFamily="34" charset="0"/>
              <a:buChar char="•"/>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Một Session Scope bắt đầu khi một client thành lập kết nối với ứng dụng web cho tới khi hết thời gian timeout hoặc browser bị đóng.</a:t>
            </a:r>
          </a:p>
          <a:p>
            <a:pPr marL="571500" indent="-571500" algn="l" fontAlgn="base">
              <a:spcAft>
                <a:spcPts val="1800"/>
              </a:spcAft>
              <a:buFont typeface="Arial" panose="020B0604020202020204" pitchFamily="34" charset="0"/>
              <a:buChar char="•"/>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Session object sẵn dùng trong JSP pages giống như một object ẩn.</a:t>
            </a:r>
          </a:p>
          <a:p>
            <a:pPr marL="571500" indent="-571500" algn="l" fontAlgn="base">
              <a:spcAft>
                <a:spcPts val="1800"/>
              </a:spcAft>
              <a:buFont typeface="Arial" panose="020B0604020202020204" pitchFamily="34" charset="0"/>
              <a:buChar char="•"/>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Trong Servlet, bạn có thể lấy đối tượng object bằng cách gọi </a:t>
            </a:r>
            <a:r>
              <a:rPr lang="vi-VN" sz="3600" b="1" i="0" dirty="0">
                <a:solidFill>
                  <a:srgbClr val="45F8BD"/>
                </a:solidFill>
                <a:effectLst/>
                <a:latin typeface="Calibri" panose="020F0502020204030204" pitchFamily="34" charset="0"/>
                <a:ea typeface="Calibri" panose="020F0502020204030204" pitchFamily="34" charset="0"/>
                <a:cs typeface="Calibri" panose="020F0502020204030204" pitchFamily="34" charset="0"/>
              </a:rPr>
              <a:t>request.getSession().</a:t>
            </a:r>
          </a:p>
        </p:txBody>
      </p:sp>
    </p:spTree>
    <p:extLst>
      <p:ext uri="{BB962C8B-B14F-4D97-AF65-F5344CB8AC3E}">
        <p14:creationId xmlns:p14="http://schemas.microsoft.com/office/powerpoint/2010/main" val="2882140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8482" r="7236" b="36687"/>
          <a:stretch>
            <a:fillRect/>
          </a:stretch>
        </p:blipFill>
        <p:spPr>
          <a:xfrm>
            <a:off x="0" y="0"/>
            <a:ext cx="18288000" cy="10287000"/>
          </a:xfrm>
          <a:prstGeom prst="rect">
            <a:avLst/>
          </a:prstGeom>
        </p:spPr>
      </p:pic>
      <p:sp>
        <p:nvSpPr>
          <p:cNvPr id="3" name="TextBox 3"/>
          <p:cNvSpPr txBox="1"/>
          <p:nvPr/>
        </p:nvSpPr>
        <p:spPr>
          <a:xfrm>
            <a:off x="914400" y="190500"/>
            <a:ext cx="14677995" cy="1721562"/>
          </a:xfrm>
          <a:prstGeom prst="rect">
            <a:avLst/>
          </a:prstGeom>
        </p:spPr>
        <p:txBody>
          <a:bodyPr lIns="0" tIns="0" rIns="0" bIns="0" rtlCol="0" anchor="t">
            <a:spAutoFit/>
          </a:bodyPr>
          <a:lstStyle/>
          <a:p>
            <a:pPr marL="0" lvl="0" indent="0">
              <a:lnSpc>
                <a:spcPts val="14316"/>
              </a:lnSpc>
              <a:spcBef>
                <a:spcPct val="0"/>
              </a:spcBef>
            </a:pPr>
            <a:r>
              <a:rPr lang="vi-VN" sz="8800" b="1" dirty="0">
                <a:solidFill>
                  <a:srgbClr val="45F8BD"/>
                </a:solidFill>
                <a:latin typeface="Calibri" panose="020F0502020204030204" pitchFamily="34" charset="0"/>
                <a:ea typeface="Calibri" panose="020F0502020204030204" pitchFamily="34" charset="0"/>
                <a:cs typeface="Calibri" panose="020F0502020204030204" pitchFamily="34" charset="0"/>
              </a:rPr>
              <a:t>1.4. </a:t>
            </a:r>
            <a:r>
              <a:rPr lang="vi-VN" sz="8800" b="1" dirty="0">
                <a:solidFill>
                  <a:srgbClr val="FFFFFF"/>
                </a:solidFill>
                <a:latin typeface="Calibri" panose="020F0502020204030204" pitchFamily="34" charset="0"/>
                <a:ea typeface="Calibri" panose="020F0502020204030204" pitchFamily="34" charset="0"/>
                <a:cs typeface="Calibri" panose="020F0502020204030204" pitchFamily="34" charset="0"/>
              </a:rPr>
              <a:t>JSP page scope</a:t>
            </a:r>
            <a:endParaRPr lang="en-US" sz="8800"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9D1846AB-720A-33D2-18CD-2F9EC7D20DB5}"/>
              </a:ext>
            </a:extLst>
          </p:cNvPr>
          <p:cNvSpPr txBox="1"/>
          <p:nvPr/>
        </p:nvSpPr>
        <p:spPr>
          <a:xfrm>
            <a:off x="1066800" y="2324100"/>
            <a:ext cx="16154400" cy="1985159"/>
          </a:xfrm>
          <a:prstGeom prst="rect">
            <a:avLst/>
          </a:prstGeom>
          <a:noFill/>
        </p:spPr>
        <p:txBody>
          <a:bodyPr wrap="square" rtlCol="0">
            <a:spAutoFit/>
          </a:bodyPr>
          <a:lstStyle/>
          <a:p>
            <a:pPr marL="571500" indent="-571500" algn="l" fontAlgn="base">
              <a:spcAft>
                <a:spcPts val="1800"/>
              </a:spcAft>
              <a:buFont typeface="Arial" panose="020B0604020202020204" pitchFamily="34" charset="0"/>
              <a:buChar char="•"/>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Page scope giới hạn bởi phạm vi và thời gian tồn tại của các thuộc tính trong cùng 1 page nơi mà nó được tạo.</a:t>
            </a:r>
          </a:p>
          <a:p>
            <a:pPr marL="571500" indent="-571500" algn="l" fontAlgn="base">
              <a:spcAft>
                <a:spcPts val="1800"/>
              </a:spcAft>
              <a:buFont typeface="Arial" panose="020B0604020202020204" pitchFamily="34" charset="0"/>
              <a:buChar char="•"/>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Nó sẵn dùng trong một JSP page giống như một object ẩn.</a:t>
            </a:r>
            <a:endParaRPr lang="vi-VN" sz="3600" b="1" i="0" dirty="0">
              <a:solidFill>
                <a:srgbClr val="45F8BD"/>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58596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397354" y="4348410"/>
            <a:ext cx="9493292" cy="1590179"/>
          </a:xfrm>
          <a:prstGeom prst="rect">
            <a:avLst/>
          </a:prstGeom>
        </p:spPr>
        <p:txBody>
          <a:bodyPr lIns="0" tIns="0" rIns="0" bIns="0" rtlCol="0" anchor="t">
            <a:spAutoFit/>
          </a:bodyPr>
          <a:lstStyle/>
          <a:p>
            <a:pPr marL="0" lvl="0" indent="0" algn="ctr">
              <a:lnSpc>
                <a:spcPts val="12374"/>
              </a:lnSpc>
            </a:pPr>
            <a:r>
              <a:rPr lang="vi-VN" sz="12374" dirty="0">
                <a:solidFill>
                  <a:srgbClr val="133030"/>
                </a:solidFill>
                <a:latin typeface="Barlow SemiCondensed Bold Bold"/>
              </a:rPr>
              <a:t>DEMO </a:t>
            </a:r>
            <a:r>
              <a:rPr lang="vi-VN" sz="12374" dirty="0">
                <a:solidFill>
                  <a:srgbClr val="45F8BD"/>
                </a:solidFill>
                <a:latin typeface="Barlow SemiCondensed Bold Bold"/>
              </a:rPr>
              <a:t>SCOPE</a:t>
            </a:r>
            <a:endParaRPr lang="en-US" sz="12374" dirty="0">
              <a:solidFill>
                <a:srgbClr val="45F8BD"/>
              </a:solidFill>
              <a:latin typeface="Barlow SemiCondensed Bold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b="15466"/>
          <a:stretch>
            <a:fillRect/>
          </a:stretch>
        </p:blipFill>
        <p:spPr>
          <a:xfrm>
            <a:off x="0" y="537"/>
            <a:ext cx="18288000" cy="10287000"/>
          </a:xfrm>
          <a:prstGeom prst="rect">
            <a:avLst/>
          </a:prstGeom>
        </p:spPr>
      </p:pic>
      <p:sp>
        <p:nvSpPr>
          <p:cNvPr id="3" name="TextBox 3"/>
          <p:cNvSpPr txBox="1"/>
          <p:nvPr/>
        </p:nvSpPr>
        <p:spPr>
          <a:xfrm>
            <a:off x="2590800" y="1333500"/>
            <a:ext cx="14275672" cy="1657505"/>
          </a:xfrm>
          <a:prstGeom prst="rect">
            <a:avLst/>
          </a:prstGeom>
        </p:spPr>
        <p:txBody>
          <a:bodyPr lIns="0" tIns="0" rIns="0" bIns="0" rtlCol="0" anchor="t">
            <a:spAutoFit/>
          </a:bodyPr>
          <a:lstStyle/>
          <a:p>
            <a:pPr marL="0" lvl="0" indent="0">
              <a:lnSpc>
                <a:spcPts val="14316"/>
              </a:lnSpc>
              <a:spcBef>
                <a:spcPct val="0"/>
              </a:spcBef>
            </a:pPr>
            <a:r>
              <a:rPr lang="vi-VN" sz="11000" dirty="0">
                <a:solidFill>
                  <a:srgbClr val="45F8BD"/>
                </a:solidFill>
                <a:latin typeface="Barlow SemiCondensed Bold Bold" panose="020B0604020202020204" charset="0"/>
              </a:rPr>
              <a:t>2.</a:t>
            </a:r>
            <a:r>
              <a:rPr lang="en-US" sz="11000" dirty="0">
                <a:solidFill>
                  <a:srgbClr val="45F8BD"/>
                </a:solidFill>
                <a:latin typeface="Barlow SemiCondensed Bold Bold" panose="020B0604020202020204" charset="0"/>
              </a:rPr>
              <a:t> </a:t>
            </a:r>
            <a:r>
              <a:rPr lang="vi-VN" sz="11000" dirty="0">
                <a:solidFill>
                  <a:srgbClr val="FFFFFF"/>
                </a:solidFill>
                <a:latin typeface="Barlow SemiCondensed Bold Bold" panose="020B0604020202020204" charset="0"/>
              </a:rPr>
              <a:t>LISTENER</a:t>
            </a:r>
            <a:endParaRPr lang="en-US" sz="11000" dirty="0">
              <a:solidFill>
                <a:srgbClr val="FFFFFF"/>
              </a:solidFill>
              <a:latin typeface="Barlow SemiCondensed Bold Bold" panose="020B0604020202020204" charset="0"/>
            </a:endParaRPr>
          </a:p>
        </p:txBody>
      </p:sp>
      <p:sp>
        <p:nvSpPr>
          <p:cNvPr id="4" name="AutoShape 4"/>
          <p:cNvSpPr/>
          <p:nvPr/>
        </p:nvSpPr>
        <p:spPr>
          <a:xfrm>
            <a:off x="-611831" y="9258300"/>
            <a:ext cx="19511662" cy="0"/>
          </a:xfrm>
          <a:prstGeom prst="line">
            <a:avLst/>
          </a:prstGeom>
          <a:ln w="28575" cap="rnd">
            <a:solidFill>
              <a:srgbClr val="45F8BD"/>
            </a:solidFill>
            <a:prstDash val="solid"/>
            <a:headEnd type="none" w="sm" len="sm"/>
            <a:tailEnd type="none" w="sm" len="sm"/>
          </a:ln>
        </p:spPr>
      </p:sp>
    </p:spTree>
    <p:extLst>
      <p:ext uri="{BB962C8B-B14F-4D97-AF65-F5344CB8AC3E}">
        <p14:creationId xmlns:p14="http://schemas.microsoft.com/office/powerpoint/2010/main" val="2645856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8482" r="7236" b="36687"/>
          <a:stretch>
            <a:fillRect/>
          </a:stretch>
        </p:blipFill>
        <p:spPr>
          <a:xfrm>
            <a:off x="0" y="0"/>
            <a:ext cx="18288000" cy="10287000"/>
          </a:xfrm>
          <a:prstGeom prst="rect">
            <a:avLst/>
          </a:prstGeom>
        </p:spPr>
      </p:pic>
      <p:sp>
        <p:nvSpPr>
          <p:cNvPr id="3" name="TextBox 3"/>
          <p:cNvSpPr txBox="1"/>
          <p:nvPr/>
        </p:nvSpPr>
        <p:spPr>
          <a:xfrm>
            <a:off x="914400" y="190500"/>
            <a:ext cx="14677995" cy="1721562"/>
          </a:xfrm>
          <a:prstGeom prst="rect">
            <a:avLst/>
          </a:prstGeom>
        </p:spPr>
        <p:txBody>
          <a:bodyPr lIns="0" tIns="0" rIns="0" bIns="0" rtlCol="0" anchor="t">
            <a:spAutoFit/>
          </a:bodyPr>
          <a:lstStyle/>
          <a:p>
            <a:pPr marL="0" lvl="0" indent="0">
              <a:lnSpc>
                <a:spcPts val="14316"/>
              </a:lnSpc>
              <a:spcBef>
                <a:spcPct val="0"/>
              </a:spcBef>
            </a:pPr>
            <a:r>
              <a:rPr lang="vi-VN" sz="8800" b="1" dirty="0">
                <a:solidFill>
                  <a:srgbClr val="45F8BD"/>
                </a:solidFill>
                <a:latin typeface="Calibri" panose="020F0502020204030204" pitchFamily="34" charset="0"/>
                <a:ea typeface="Calibri" panose="020F0502020204030204" pitchFamily="34" charset="0"/>
                <a:cs typeface="Calibri" panose="020F0502020204030204" pitchFamily="34" charset="0"/>
              </a:rPr>
              <a:t>2. </a:t>
            </a:r>
            <a:r>
              <a:rPr lang="vi-VN" sz="8800" b="1" dirty="0">
                <a:solidFill>
                  <a:schemeClr val="bg1"/>
                </a:solidFill>
                <a:latin typeface="Calibri" panose="020F0502020204030204" pitchFamily="34" charset="0"/>
                <a:ea typeface="Calibri" panose="020F0502020204030204" pitchFamily="34" charset="0"/>
                <a:cs typeface="Calibri" panose="020F0502020204030204" pitchFamily="34" charset="0"/>
              </a:rPr>
              <a:t>Listener</a:t>
            </a:r>
            <a:endParaRPr lang="en-US" sz="8800"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3498CAC1-9887-DA95-8D3A-99499DEAB71A}"/>
              </a:ext>
            </a:extLst>
          </p:cNvPr>
          <p:cNvSpPr txBox="1"/>
          <p:nvPr/>
        </p:nvSpPr>
        <p:spPr>
          <a:xfrm>
            <a:off x="1066800" y="2324100"/>
            <a:ext cx="16154400" cy="1431161"/>
          </a:xfrm>
          <a:prstGeom prst="rect">
            <a:avLst/>
          </a:prstGeom>
          <a:noFill/>
        </p:spPr>
        <p:txBody>
          <a:bodyPr wrap="square" rtlCol="0">
            <a:spAutoFit/>
          </a:bodyPr>
          <a:lstStyle/>
          <a:p>
            <a:pPr algn="l" fontAlgn="base">
              <a:spcAft>
                <a:spcPts val="1800"/>
              </a:spcAft>
            </a:pPr>
            <a:r>
              <a:rPr lang="vi-VN" sz="36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Listener được tạo ra chủ yếu để lắng nghe các sự kiện (event) và phản hồi.</a:t>
            </a:r>
          </a:p>
          <a:p>
            <a:pPr algn="l" fontAlgn="base">
              <a:spcAft>
                <a:spcPts val="1800"/>
              </a:spcAft>
            </a:pPr>
            <a:r>
              <a:rPr lang="vi-VN" sz="3600" b="1" dirty="0">
                <a:solidFill>
                  <a:schemeClr val="bg1"/>
                </a:solidFill>
                <a:latin typeface="Calibri" panose="020F0502020204030204" pitchFamily="34" charset="0"/>
                <a:ea typeface="Calibri" panose="020F0502020204030204" pitchFamily="34" charset="0"/>
                <a:cs typeface="Calibri" panose="020F0502020204030204" pitchFamily="34" charset="0"/>
              </a:rPr>
              <a:t>Listener trong Servlet: Context, Request, Attribute, Session,...</a:t>
            </a:r>
          </a:p>
        </p:txBody>
      </p:sp>
    </p:spTree>
    <p:extLst>
      <p:ext uri="{BB962C8B-B14F-4D97-AF65-F5344CB8AC3E}">
        <p14:creationId xmlns:p14="http://schemas.microsoft.com/office/powerpoint/2010/main" val="16595016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599</TotalTime>
  <Words>1072</Words>
  <Application>Microsoft Office PowerPoint</Application>
  <PresentationFormat>Custom</PresentationFormat>
  <Paragraphs>129</Paragraphs>
  <Slides>22</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Barlow SemiCondensed Bold Bold</vt:lpstr>
      <vt:lpstr>Calibri</vt:lpstr>
      <vt:lpstr>Bahnschrift SemiBold SemiConden</vt:lpstr>
      <vt:lpstr>Wingdings</vt:lpstr>
      <vt:lpstr>Arial</vt:lpstr>
      <vt:lpstr>Barlow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Scope Listener Filter</dc:title>
  <cp:lastModifiedBy>Kiet Nguyen</cp:lastModifiedBy>
  <cp:revision>44</cp:revision>
  <dcterms:created xsi:type="dcterms:W3CDTF">2006-08-16T00:00:00Z</dcterms:created>
  <dcterms:modified xsi:type="dcterms:W3CDTF">2023-04-14T01:47:17Z</dcterms:modified>
  <dc:identifier>DAFf51AOHu4</dc:identifier>
</cp:coreProperties>
</file>